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95" r:id="rId2"/>
    <p:sldMasterId id="2147483660" r:id="rId3"/>
  </p:sldMasterIdLst>
  <p:notesMasterIdLst>
    <p:notesMasterId r:id="rId32"/>
  </p:notesMasterIdLst>
  <p:handoutMasterIdLst>
    <p:handoutMasterId r:id="rId33"/>
  </p:handoutMasterIdLst>
  <p:sldIdLst>
    <p:sldId id="270" r:id="rId4"/>
    <p:sldId id="276" r:id="rId5"/>
    <p:sldId id="286" r:id="rId6"/>
    <p:sldId id="294" r:id="rId7"/>
    <p:sldId id="292" r:id="rId8"/>
    <p:sldId id="287" r:id="rId9"/>
    <p:sldId id="289" r:id="rId10"/>
    <p:sldId id="298" r:id="rId11"/>
    <p:sldId id="291" r:id="rId12"/>
    <p:sldId id="290" r:id="rId13"/>
    <p:sldId id="302" r:id="rId14"/>
    <p:sldId id="288" r:id="rId15"/>
    <p:sldId id="295" r:id="rId16"/>
    <p:sldId id="277" r:id="rId17"/>
    <p:sldId id="300" r:id="rId18"/>
    <p:sldId id="303" r:id="rId19"/>
    <p:sldId id="283" r:id="rId20"/>
    <p:sldId id="299" r:id="rId21"/>
    <p:sldId id="278" r:id="rId22"/>
    <p:sldId id="280" r:id="rId23"/>
    <p:sldId id="285" r:id="rId24"/>
    <p:sldId id="281" r:id="rId25"/>
    <p:sldId id="301" r:id="rId26"/>
    <p:sldId id="282" r:id="rId27"/>
    <p:sldId id="279" r:id="rId28"/>
    <p:sldId id="296" r:id="rId29"/>
    <p:sldId id="275" r:id="rId30"/>
    <p:sldId id="274" r:id="rId31"/>
  </p:sldIdLst>
  <p:sldSz cx="9144000" cy="5143500" type="screen16x9"/>
  <p:notesSz cx="6781800" cy="9906000"/>
  <p:defaultTextStyle>
    <a:defPPr>
      <a:defRPr lang="en-GB"/>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27" autoAdjust="0"/>
    <p:restoredTop sz="80443" autoAdjust="0"/>
  </p:normalViewPr>
  <p:slideViewPr>
    <p:cSldViewPr showGuides="1">
      <p:cViewPr varScale="1">
        <p:scale>
          <a:sx n="77" d="100"/>
          <a:sy n="77" d="100"/>
        </p:scale>
        <p:origin x="94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1026"/>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GB" altLang="en-US"/>
          </a:p>
        </p:txBody>
      </p:sp>
      <p:sp>
        <p:nvSpPr>
          <p:cNvPr id="47107" name="Rectangle 1027"/>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GB" altLang="en-US"/>
          </a:p>
        </p:txBody>
      </p:sp>
      <p:sp>
        <p:nvSpPr>
          <p:cNvPr id="47108" name="Rectangle 1028"/>
          <p:cNvSpPr>
            <a:spLocks noGrp="1" noChangeArrowheads="1"/>
          </p:cNvSpPr>
          <p:nvPr>
            <p:ph type="ftr" sz="quarter" idx="2"/>
          </p:nvPr>
        </p:nvSpPr>
        <p:spPr bwMode="auto">
          <a:xfrm>
            <a:off x="0" y="941070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GB" altLang="en-US"/>
          </a:p>
        </p:txBody>
      </p:sp>
      <p:sp>
        <p:nvSpPr>
          <p:cNvPr id="47109" name="Rectangle 1029"/>
          <p:cNvSpPr>
            <a:spLocks noGrp="1" noChangeArrowheads="1"/>
          </p:cNvSpPr>
          <p:nvPr>
            <p:ph type="sldNum" sz="quarter" idx="3"/>
          </p:nvPr>
        </p:nvSpPr>
        <p:spPr bwMode="auto">
          <a:xfrm>
            <a:off x="3843338" y="941070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8819A2C5-D425-418A-813C-D2056631D7C5}" type="slidenum">
              <a:rPr lang="en-GB" altLang="en-US"/>
              <a:pPr>
                <a:defRPr/>
              </a:pPr>
              <a:t>‹#›</a:t>
            </a:fld>
            <a:endParaRPr lang="en-GB" altLang="en-US"/>
          </a:p>
        </p:txBody>
      </p:sp>
    </p:spTree>
    <p:extLst>
      <p:ext uri="{BB962C8B-B14F-4D97-AF65-F5344CB8AC3E}">
        <p14:creationId xmlns:p14="http://schemas.microsoft.com/office/powerpoint/2010/main" val="3791946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050"/>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GB" altLang="en-US"/>
          </a:p>
        </p:txBody>
      </p:sp>
      <p:sp>
        <p:nvSpPr>
          <p:cNvPr id="16387" name="Rectangle 2051"/>
          <p:cNvSpPr>
            <a:spLocks noGrp="1" noChangeArrowheads="1"/>
          </p:cNvSpPr>
          <p:nvPr>
            <p:ph type="dt"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GB" altLang="en-US"/>
          </a:p>
        </p:txBody>
      </p:sp>
      <p:sp>
        <p:nvSpPr>
          <p:cNvPr id="8196" name="Rectangle 2052"/>
          <p:cNvSpPr>
            <a:spLocks noGrp="1" noRot="1" noChangeAspect="1" noChangeArrowheads="1" noTextEdit="1"/>
          </p:cNvSpPr>
          <p:nvPr>
            <p:ph type="sldImg" idx="2"/>
          </p:nvPr>
        </p:nvSpPr>
        <p:spPr bwMode="auto">
          <a:xfrm>
            <a:off x="88900" y="742950"/>
            <a:ext cx="6604000" cy="3714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2053"/>
          <p:cNvSpPr>
            <a:spLocks noGrp="1" noChangeArrowheads="1"/>
          </p:cNvSpPr>
          <p:nvPr>
            <p:ph type="body" sz="quarter" idx="3"/>
          </p:nvPr>
        </p:nvSpPr>
        <p:spPr bwMode="auto">
          <a:xfrm>
            <a:off x="904875" y="4705350"/>
            <a:ext cx="497205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16390" name="Rectangle 2054"/>
          <p:cNvSpPr>
            <a:spLocks noGrp="1" noChangeArrowheads="1"/>
          </p:cNvSpPr>
          <p:nvPr>
            <p:ph type="ftr" sz="quarter" idx="4"/>
          </p:nvPr>
        </p:nvSpPr>
        <p:spPr bwMode="auto">
          <a:xfrm>
            <a:off x="0" y="941070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GB" altLang="en-US"/>
          </a:p>
        </p:txBody>
      </p:sp>
      <p:sp>
        <p:nvSpPr>
          <p:cNvPr id="16391" name="Rectangle 2055"/>
          <p:cNvSpPr>
            <a:spLocks noGrp="1" noChangeArrowheads="1"/>
          </p:cNvSpPr>
          <p:nvPr>
            <p:ph type="sldNum" sz="quarter" idx="5"/>
          </p:nvPr>
        </p:nvSpPr>
        <p:spPr bwMode="auto">
          <a:xfrm>
            <a:off x="3843338" y="941070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74F9E15A-2DDD-48A4-81E6-2EDEC1199FAA}" type="slidenum">
              <a:rPr lang="en-GB" altLang="en-US"/>
              <a:pPr>
                <a:defRPr/>
              </a:pPr>
              <a:t>‹#›</a:t>
            </a:fld>
            <a:endParaRPr lang="en-GB" altLang="en-US"/>
          </a:p>
        </p:txBody>
      </p:sp>
    </p:spTree>
    <p:extLst>
      <p:ext uri="{BB962C8B-B14F-4D97-AF65-F5344CB8AC3E}">
        <p14:creationId xmlns:p14="http://schemas.microsoft.com/office/powerpoint/2010/main" val="12510948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a:t>
            </a:fld>
            <a:endParaRPr lang="en-GB" altLang="en-US"/>
          </a:p>
        </p:txBody>
      </p:sp>
    </p:spTree>
    <p:extLst>
      <p:ext uri="{BB962C8B-B14F-4D97-AF65-F5344CB8AC3E}">
        <p14:creationId xmlns:p14="http://schemas.microsoft.com/office/powerpoint/2010/main" val="3616538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Witness is</a:t>
            </a:r>
            <a:r>
              <a:rPr lang="en-GB" baseline="0" dirty="0"/>
              <a:t> prepared for running heavy simulations, so many replications in a quick fashion do not work well.</a:t>
            </a:r>
          </a:p>
          <a:p>
            <a:r>
              <a:rPr lang="en-GB" baseline="0" dirty="0"/>
              <a:t>We could chose using same number of samples or same number of scenarios.</a:t>
            </a:r>
          </a:p>
          <a:p>
            <a:r>
              <a:rPr lang="en-GB" baseline="0" dirty="0"/>
              <a:t>Same number of samples=OK</a:t>
            </a:r>
          </a:p>
          <a:p>
            <a:r>
              <a:rPr lang="en-GB" baseline="0" dirty="0"/>
              <a:t>Scenarios no -&gt; Adapt the noise, which will be reduced based on the ratio of the samples taken by OSA and WH.</a:t>
            </a:r>
          </a:p>
          <a:p>
            <a:r>
              <a:rPr lang="en-GB" baseline="0" dirty="0"/>
              <a:t>2000 repetitions for R</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15</a:t>
            </a:fld>
            <a:endParaRPr lang="en-GB" altLang="en-US"/>
          </a:p>
        </p:txBody>
      </p:sp>
    </p:spTree>
    <p:extLst>
      <p:ext uri="{BB962C8B-B14F-4D97-AF65-F5344CB8AC3E}">
        <p14:creationId xmlns:p14="http://schemas.microsoft.com/office/powerpoint/2010/main" val="2614303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Witness is</a:t>
            </a:r>
            <a:r>
              <a:rPr lang="en-GB" baseline="0" dirty="0"/>
              <a:t> prepared for running heavy simulations, so many replications in a quick fashion do not work well.</a:t>
            </a:r>
          </a:p>
          <a:p>
            <a:r>
              <a:rPr lang="en-GB" baseline="0" dirty="0"/>
              <a:t>We could chose using same number of samples or same number of scenarios.</a:t>
            </a:r>
          </a:p>
          <a:p>
            <a:endParaRPr lang="en-GB" baseline="0" dirty="0"/>
          </a:p>
          <a:p>
            <a:r>
              <a:rPr lang="en-GB" baseline="0" dirty="0"/>
              <a:t>Same number of samples=OK</a:t>
            </a:r>
          </a:p>
          <a:p>
            <a:r>
              <a:rPr lang="en-GB" baseline="0" dirty="0"/>
              <a:t>Scenarios no -&gt; Adapt the noise, which will be reduced based on the ratio of the samples taken by OSA and WH.</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16</a:t>
            </a:fld>
            <a:endParaRPr lang="en-GB" altLang="en-US"/>
          </a:p>
        </p:txBody>
      </p:sp>
    </p:spTree>
    <p:extLst>
      <p:ext uri="{BB962C8B-B14F-4D97-AF65-F5344CB8AC3E}">
        <p14:creationId xmlns:p14="http://schemas.microsoft.com/office/powerpoint/2010/main" val="2616843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Average 20</a:t>
            </a:r>
          </a:p>
          <a:p>
            <a:r>
              <a:rPr lang="en-GB" dirty="0"/>
              <a:t>Approximately</a:t>
            </a:r>
            <a:r>
              <a:rPr lang="en-GB" baseline="0" dirty="0"/>
              <a:t> same number of samples R=2.615</a:t>
            </a:r>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17</a:t>
            </a:fld>
            <a:endParaRPr lang="en-GB" altLang="en-US"/>
          </a:p>
        </p:txBody>
      </p:sp>
    </p:spTree>
    <p:extLst>
      <p:ext uri="{BB962C8B-B14F-4D97-AF65-F5344CB8AC3E}">
        <p14:creationId xmlns:p14="http://schemas.microsoft.com/office/powerpoint/2010/main" val="711413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Average 20</a:t>
            </a:r>
          </a:p>
          <a:p>
            <a:r>
              <a:rPr lang="en-GB" dirty="0"/>
              <a:t>Same number of scenarios. Method validated.</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18</a:t>
            </a:fld>
            <a:endParaRPr lang="en-GB" altLang="en-US"/>
          </a:p>
        </p:txBody>
      </p:sp>
    </p:spTree>
    <p:extLst>
      <p:ext uri="{BB962C8B-B14F-4D97-AF65-F5344CB8AC3E}">
        <p14:creationId xmlns:p14="http://schemas.microsoft.com/office/powerpoint/2010/main" val="2655557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Average over 10</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19</a:t>
            </a:fld>
            <a:endParaRPr lang="en-GB" altLang="en-US"/>
          </a:p>
        </p:txBody>
      </p:sp>
    </p:spTree>
    <p:extLst>
      <p:ext uri="{BB962C8B-B14F-4D97-AF65-F5344CB8AC3E}">
        <p14:creationId xmlns:p14="http://schemas.microsoft.com/office/powerpoint/2010/main" val="3913203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Average 20</a:t>
            </a:r>
          </a:p>
          <a:p>
            <a:r>
              <a:rPr lang="en-GB" dirty="0"/>
              <a:t>Since the we</a:t>
            </a:r>
            <a:r>
              <a:rPr lang="en-GB" baseline="0" dirty="0"/>
              <a:t> do not have the code of the algorithm, it was assumed than the acceptance probabilities would be close to those used in Metropolis, making them close enough to see the effect of the new solution generation.</a:t>
            </a:r>
          </a:p>
          <a:p>
            <a:r>
              <a:rPr lang="en-GB" baseline="0" dirty="0"/>
              <a:t>Implementing it and comparing both, we can see that Metropolis descends constantly.</a:t>
            </a:r>
          </a:p>
          <a:p>
            <a:r>
              <a:rPr lang="en-GB" baseline="0" dirty="0"/>
              <a:t>WH 3 phases, exploration, local exploration and fine tuning.</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20</a:t>
            </a:fld>
            <a:endParaRPr lang="en-GB" altLang="en-US"/>
          </a:p>
        </p:txBody>
      </p:sp>
    </p:spTree>
    <p:extLst>
      <p:ext uri="{BB962C8B-B14F-4D97-AF65-F5344CB8AC3E}">
        <p14:creationId xmlns:p14="http://schemas.microsoft.com/office/powerpoint/2010/main" val="418224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a:t>
            </a:r>
            <a:r>
              <a:rPr lang="en-GB" baseline="0" dirty="0"/>
              <a:t> said before: WH = Common Random Numbers.</a:t>
            </a:r>
          </a:p>
          <a:p>
            <a:r>
              <a:rPr lang="en-GB" baseline="0" dirty="0"/>
              <a:t>Stream generated and used the entire run, which means that fitness landscape is offset and optimisation deterministic.</a:t>
            </a:r>
          </a:p>
          <a:p>
            <a:r>
              <a:rPr lang="en-GB" baseline="0" dirty="0"/>
              <a:t>Prevent it, use a Random </a:t>
            </a:r>
            <a:r>
              <a:rPr lang="en-GB" baseline="0" dirty="0" err="1"/>
              <a:t>fourier</a:t>
            </a:r>
            <a:r>
              <a:rPr lang="en-GB" baseline="0" dirty="0"/>
              <a:t> series that implies different noise disturbance at each point.</a:t>
            </a:r>
          </a:p>
          <a:p>
            <a:r>
              <a:rPr lang="en-GB" baseline="0" dirty="0"/>
              <a:t>Noise parameter epsilon.</a:t>
            </a:r>
          </a:p>
          <a:p>
            <a:r>
              <a:rPr lang="en-GB" baseline="0" dirty="0"/>
              <a:t>Rest uniform.</a:t>
            </a:r>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21</a:t>
            </a:fld>
            <a:endParaRPr lang="en-GB" altLang="en-US"/>
          </a:p>
        </p:txBody>
      </p:sp>
    </p:spTree>
    <p:extLst>
      <p:ext uri="{BB962C8B-B14F-4D97-AF65-F5344CB8AC3E}">
        <p14:creationId xmlns:p14="http://schemas.microsoft.com/office/powerpoint/2010/main" val="251732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Common Random</a:t>
            </a:r>
            <a:r>
              <a:rPr lang="en-GB" baseline="0" dirty="0"/>
              <a:t> Numbers implemented in Python with classic acceptance.</a:t>
            </a:r>
          </a:p>
          <a:p>
            <a:r>
              <a:rPr lang="en-GB" baseline="0" dirty="0"/>
              <a:t>Both lines coupled, until temperature is low and noise to signal ratio is high.</a:t>
            </a:r>
          </a:p>
          <a:p>
            <a:r>
              <a:rPr lang="en-GB" baseline="0" dirty="0"/>
              <a:t>Then OSA resamples, evaluating less points and having a lower probability of finding the true min.</a:t>
            </a:r>
          </a:p>
          <a:p>
            <a:r>
              <a:rPr lang="en-GB" baseline="0" dirty="0"/>
              <a:t>The fact that the decoupling happens earlier in the run as the noise increases is consistent with this theory.</a:t>
            </a:r>
          </a:p>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22</a:t>
            </a:fld>
            <a:endParaRPr lang="en-GB" altLang="en-US"/>
          </a:p>
        </p:txBody>
      </p:sp>
    </p:spTree>
    <p:extLst>
      <p:ext uri="{BB962C8B-B14F-4D97-AF65-F5344CB8AC3E}">
        <p14:creationId xmlns:p14="http://schemas.microsoft.com/office/powerpoint/2010/main" val="1948140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Same behaviour.</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23</a:t>
            </a:fld>
            <a:endParaRPr lang="en-GB" altLang="en-US"/>
          </a:p>
        </p:txBody>
      </p:sp>
    </p:spTree>
    <p:extLst>
      <p:ext uri="{BB962C8B-B14F-4D97-AF65-F5344CB8AC3E}">
        <p14:creationId xmlns:p14="http://schemas.microsoft.com/office/powerpoint/2010/main" val="135499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For reducing noise in the test, not inherent</a:t>
            </a:r>
            <a:r>
              <a:rPr lang="en-GB" baseline="0" dirty="0"/>
              <a:t> to system in real life.</a:t>
            </a:r>
          </a:p>
          <a:p>
            <a:pPr marL="228600" indent="-228600">
              <a:buAutoNum type="arabicPeriod"/>
            </a:pPr>
            <a:r>
              <a:rPr lang="en-GB" baseline="0" dirty="0"/>
              <a:t>Yes</a:t>
            </a:r>
          </a:p>
          <a:p>
            <a:pPr marL="228600" indent="-228600">
              <a:buAutoNum type="arabicPeriod"/>
            </a:pPr>
            <a:r>
              <a:rPr lang="en-GB" baseline="0" dirty="0"/>
              <a:t>Idem</a:t>
            </a:r>
          </a:p>
          <a:p>
            <a:pPr marL="228600" indent="-228600">
              <a:buAutoNum type="arabicPeriod"/>
            </a:pPr>
            <a:r>
              <a:rPr lang="en-GB" baseline="0" dirty="0"/>
              <a:t>3 </a:t>
            </a:r>
            <a:r>
              <a:rPr lang="en-GB" baseline="0" dirty="0" err="1"/>
              <a:t>behaviors</a:t>
            </a:r>
            <a:r>
              <a:rPr lang="en-GB" baseline="0" dirty="0"/>
              <a:t> don’t seem to add benefit</a:t>
            </a:r>
          </a:p>
          <a:p>
            <a:pPr marL="228600" indent="-228600">
              <a:buAutoNum type="arabicPeriod"/>
            </a:pPr>
            <a:r>
              <a:rPr lang="en-GB" baseline="0" dirty="0"/>
              <a:t>It has a positive one in Fourier, but the implementation is probably missing details about WH which were not obvious. No way to test.</a:t>
            </a:r>
          </a:p>
          <a:p>
            <a:pPr marL="228600" indent="-228600">
              <a:buAutoNum type="arabicPeriod"/>
            </a:pPr>
            <a:r>
              <a:rPr lang="en-GB" baseline="0" dirty="0"/>
              <a:t>Because OSA is by definition variable sample size. These adaptations play directly against it.</a:t>
            </a:r>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24</a:t>
            </a:fld>
            <a:endParaRPr lang="en-GB" altLang="en-US"/>
          </a:p>
        </p:txBody>
      </p:sp>
    </p:spTree>
    <p:extLst>
      <p:ext uri="{BB962C8B-B14F-4D97-AF65-F5344CB8AC3E}">
        <p14:creationId xmlns:p14="http://schemas.microsoft.com/office/powerpoint/2010/main" val="142213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Advances in computing power in the last couple decades have changed</a:t>
            </a:r>
            <a:r>
              <a:rPr lang="en-GB" baseline="0" dirty="0"/>
              <a:t> our relation w/ simulation.</a:t>
            </a:r>
          </a:p>
          <a:p>
            <a:r>
              <a:rPr lang="en-GB" baseline="0" dirty="0"/>
              <a:t>-</a:t>
            </a:r>
            <a:r>
              <a:rPr lang="en-GB" baseline="0" dirty="0" err="1"/>
              <a:t>Search+Simulate</a:t>
            </a:r>
            <a:r>
              <a:rPr lang="en-GB" baseline="0" dirty="0"/>
              <a:t> large search spaces</a:t>
            </a:r>
          </a:p>
          <a:p>
            <a:r>
              <a:rPr lang="en-GB" baseline="0" dirty="0"/>
              <a:t>-Countless applications</a:t>
            </a:r>
          </a:p>
          <a:p>
            <a:r>
              <a:rPr lang="en-GB" baseline="0" dirty="0"/>
              <a:t>-Analyse complex systems</a:t>
            </a:r>
          </a:p>
          <a:p>
            <a:r>
              <a:rPr lang="en-GB" baseline="0" dirty="0"/>
              <a:t>-Optimise them</a:t>
            </a:r>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2</a:t>
            </a:fld>
            <a:endParaRPr lang="en-GB" altLang="en-US"/>
          </a:p>
        </p:txBody>
      </p:sp>
    </p:spTree>
    <p:extLst>
      <p:ext uri="{BB962C8B-B14F-4D97-AF65-F5344CB8AC3E}">
        <p14:creationId xmlns:p14="http://schemas.microsoft.com/office/powerpoint/2010/main" val="1270304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OvS</a:t>
            </a:r>
            <a:r>
              <a:rPr lang="en-GB" baseline="0" dirty="0"/>
              <a:t> is optimisation where the evaluation of a solution has to be obtained by running a simulation.</a:t>
            </a:r>
          </a:p>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3</a:t>
            </a:fld>
            <a:endParaRPr lang="en-GB" altLang="en-US"/>
          </a:p>
        </p:txBody>
      </p:sp>
    </p:spTree>
    <p:extLst>
      <p:ext uri="{BB962C8B-B14F-4D97-AF65-F5344CB8AC3E}">
        <p14:creationId xmlns:p14="http://schemas.microsoft.com/office/powerpoint/2010/main" val="910348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Being</a:t>
            </a:r>
            <a:r>
              <a:rPr lang="en-GB" baseline="0" dirty="0"/>
              <a:t> able to optimise under noise is the most interesting here.</a:t>
            </a:r>
          </a:p>
          <a:p>
            <a:r>
              <a:rPr lang="en-GB" baseline="0" dirty="0"/>
              <a:t>Inconveniences of the real world make Stochastic Simulations good representations.</a:t>
            </a:r>
          </a:p>
          <a:p>
            <a:r>
              <a:rPr lang="en-GB" baseline="0" dirty="0"/>
              <a:t>Difficult to know which solution is worse.</a:t>
            </a:r>
          </a:p>
          <a:p>
            <a:r>
              <a:rPr lang="en-GB" baseline="0" dirty="0"/>
              <a:t>Need of tools that can deal with these problems.</a:t>
            </a:r>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4</a:t>
            </a:fld>
            <a:endParaRPr lang="en-GB" altLang="en-US"/>
          </a:p>
        </p:txBody>
      </p:sp>
    </p:spTree>
    <p:extLst>
      <p:ext uri="{BB962C8B-B14F-4D97-AF65-F5344CB8AC3E}">
        <p14:creationId xmlns:p14="http://schemas.microsoft.com/office/powerpoint/2010/main" val="2852768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 name and inspiration come from annealing in metallurgy, a technique involving heating and controlled cooling of a material to increase the size of its crystals and reduce their defects. Both are attributes of the material that depend on its thermodynamic free energy. </a:t>
            </a:r>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5</a:t>
            </a:fld>
            <a:endParaRPr lang="en-GB" altLang="en-US"/>
          </a:p>
        </p:txBody>
      </p:sp>
    </p:spTree>
    <p:extLst>
      <p:ext uri="{BB962C8B-B14F-4D97-AF65-F5344CB8AC3E}">
        <p14:creationId xmlns:p14="http://schemas.microsoft.com/office/powerpoint/2010/main" val="2060351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6</a:t>
            </a:fld>
            <a:endParaRPr lang="en-GB" altLang="en-US"/>
          </a:p>
        </p:txBody>
      </p:sp>
    </p:spTree>
    <p:extLst>
      <p:ext uri="{BB962C8B-B14F-4D97-AF65-F5344CB8AC3E}">
        <p14:creationId xmlns:p14="http://schemas.microsoft.com/office/powerpoint/2010/main" val="425666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its first</a:t>
            </a:r>
            <a:r>
              <a:rPr lang="en-GB" baseline="0" dirty="0"/>
              <a:t> comparison against similar competitor algorithms.</a:t>
            </a:r>
          </a:p>
          <a:p>
            <a:r>
              <a:rPr lang="en-GB" baseline="0" dirty="0"/>
              <a:t>Operates under the assumption that the noise is Gaussian of known </a:t>
            </a:r>
            <a:r>
              <a:rPr lang="en-GB" baseline="0"/>
              <a:t>standard deviation.</a:t>
            </a:r>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10</a:t>
            </a:fld>
            <a:endParaRPr lang="en-GB" altLang="en-US"/>
          </a:p>
        </p:txBody>
      </p:sp>
    </p:spTree>
    <p:extLst>
      <p:ext uri="{BB962C8B-B14F-4D97-AF65-F5344CB8AC3E}">
        <p14:creationId xmlns:p14="http://schemas.microsoft.com/office/powerpoint/2010/main" val="561468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Tuned</a:t>
            </a:r>
            <a:r>
              <a:rPr lang="en-GB" baseline="0" dirty="0"/>
              <a:t> for c*=0 is what we call OSA</a:t>
            </a:r>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11</a:t>
            </a:fld>
            <a:endParaRPr lang="en-GB" altLang="en-US"/>
          </a:p>
        </p:txBody>
      </p:sp>
    </p:spTree>
    <p:extLst>
      <p:ext uri="{BB962C8B-B14F-4D97-AF65-F5344CB8AC3E}">
        <p14:creationId xmlns:p14="http://schemas.microsoft.com/office/powerpoint/2010/main" val="3408455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was discovered during simulation that uses:</a:t>
            </a:r>
          </a:p>
          <a:p>
            <a:r>
              <a:rPr lang="en-GB" dirty="0"/>
              <a:t>Common Random Numbers</a:t>
            </a:r>
          </a:p>
          <a:p>
            <a:r>
              <a:rPr lang="en-GB" dirty="0"/>
              <a:t>Custom Stepping Strategies</a:t>
            </a:r>
          </a:p>
          <a:p>
            <a:r>
              <a:rPr lang="en-GB" dirty="0"/>
              <a:t>WE</a:t>
            </a:r>
            <a:r>
              <a:rPr lang="en-GB" baseline="0" dirty="0"/>
              <a:t> DON’T HAVE THE ACTIAL ALGORITHM: BLACK BOX</a:t>
            </a:r>
            <a:endParaRPr lang="en-GB" dirty="0"/>
          </a:p>
        </p:txBody>
      </p:sp>
      <p:sp>
        <p:nvSpPr>
          <p:cNvPr id="4" name="Slide Number Placeholder 3"/>
          <p:cNvSpPr>
            <a:spLocks noGrp="1"/>
          </p:cNvSpPr>
          <p:nvPr>
            <p:ph type="sldNum" sz="quarter" idx="10"/>
          </p:nvPr>
        </p:nvSpPr>
        <p:spPr/>
        <p:txBody>
          <a:bodyPr/>
          <a:lstStyle/>
          <a:p>
            <a:pPr>
              <a:defRPr/>
            </a:pPr>
            <a:fld id="{74F9E15A-2DDD-48A4-81E6-2EDEC1199FAA}" type="slidenum">
              <a:rPr lang="en-GB" altLang="en-US" smtClean="0"/>
              <a:pPr>
                <a:defRPr/>
              </a:pPr>
              <a:t>12</a:t>
            </a:fld>
            <a:endParaRPr lang="en-GB" altLang="en-US"/>
          </a:p>
        </p:txBody>
      </p:sp>
    </p:spTree>
    <p:extLst>
      <p:ext uri="{BB962C8B-B14F-4D97-AF65-F5344CB8AC3E}">
        <p14:creationId xmlns:p14="http://schemas.microsoft.com/office/powerpoint/2010/main" val="2231557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42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Rectangle 3"/>
          <p:cNvSpPr>
            <a:spLocks noGrp="1" noChangeArrowheads="1"/>
          </p:cNvSpPr>
          <p:nvPr>
            <p:ph type="ctrTitle"/>
          </p:nvPr>
        </p:nvSpPr>
        <p:spPr>
          <a:xfrm>
            <a:off x="107504" y="3507854"/>
            <a:ext cx="7056784" cy="720080"/>
          </a:xfrm>
        </p:spPr>
        <p:txBody>
          <a:bodyPr/>
          <a:lstStyle>
            <a:lvl1pPr>
              <a:defRPr sz="4000"/>
            </a:lvl1pPr>
          </a:lstStyle>
          <a:p>
            <a:pPr lvl="0"/>
            <a:r>
              <a:rPr lang="en-US"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107504" y="4299942"/>
            <a:ext cx="6400800" cy="545424"/>
          </a:xfrm>
        </p:spPr>
        <p:txBody>
          <a:bodyPr/>
          <a:lstStyle>
            <a:lvl1pPr marL="0" indent="0" algn="l">
              <a:buFontTx/>
              <a:buNone/>
              <a:defRPr/>
            </a:lvl1pPr>
          </a:lstStyle>
          <a:p>
            <a:pPr lvl="0"/>
            <a:r>
              <a:rPr lang="en-US" altLang="en-US" noProof="0"/>
              <a:t>Click to edit Master subtitle style</a:t>
            </a:r>
            <a:endParaRPr lang="en-GB" altLang="en-US" noProof="0" dirty="0"/>
          </a:p>
        </p:txBody>
      </p:sp>
    </p:spTree>
    <p:extLst>
      <p:ext uri="{BB962C8B-B14F-4D97-AF65-F5344CB8AC3E}">
        <p14:creationId xmlns:p14="http://schemas.microsoft.com/office/powerpoint/2010/main" val="3953512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5F2DA786-226B-42DD-93E8-A1CF6097432C}" type="slidenum">
              <a:rPr lang="en-GB" altLang="en-US"/>
              <a:pPr>
                <a:defRPr/>
              </a:pPr>
              <a:t>‹#›</a:t>
            </a:fld>
            <a:endParaRPr lang="en-GB" altLang="en-US"/>
          </a:p>
        </p:txBody>
      </p:sp>
    </p:spTree>
    <p:extLst>
      <p:ext uri="{BB962C8B-B14F-4D97-AF65-F5344CB8AC3E}">
        <p14:creationId xmlns:p14="http://schemas.microsoft.com/office/powerpoint/2010/main" val="762999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A548C52-FFFD-49F6-B265-F7E72DF156EB}" type="slidenum">
              <a:rPr lang="en-GB" altLang="en-US"/>
              <a:pPr>
                <a:defRPr/>
              </a:pPr>
              <a:t>‹#›</a:t>
            </a:fld>
            <a:endParaRPr lang="en-GB" altLang="en-US"/>
          </a:p>
        </p:txBody>
      </p:sp>
    </p:spTree>
    <p:extLst>
      <p:ext uri="{BB962C8B-B14F-4D97-AF65-F5344CB8AC3E}">
        <p14:creationId xmlns:p14="http://schemas.microsoft.com/office/powerpoint/2010/main" val="2605378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71450"/>
            <a:ext cx="1943100" cy="394335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171450"/>
            <a:ext cx="5676900" cy="39433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7A5EEF6-EF9C-46E6-8B5F-3F5CA92D3B8D}" type="slidenum">
              <a:rPr lang="en-GB" altLang="en-US"/>
              <a:pPr>
                <a:defRPr/>
              </a:pPr>
              <a:t>‹#›</a:t>
            </a:fld>
            <a:endParaRPr lang="en-GB" altLang="en-US"/>
          </a:p>
        </p:txBody>
      </p:sp>
    </p:spTree>
    <p:extLst>
      <p:ext uri="{BB962C8B-B14F-4D97-AF65-F5344CB8AC3E}">
        <p14:creationId xmlns:p14="http://schemas.microsoft.com/office/powerpoint/2010/main" val="2090899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28/09/2016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2729723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28/09/2016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81613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84978-FF33-4943-AA93-CA0F6CF72124}" type="datetimeFigureOut">
              <a:rPr lang="en-GB" smtClean="0"/>
              <a:t>28/09/2016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510586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5384978-FF33-4943-AA93-CA0F6CF72124}" type="datetimeFigureOut">
              <a:rPr lang="en-GB" smtClean="0"/>
              <a:t>28/09/2016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878980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5384978-FF33-4943-AA93-CA0F6CF72124}" type="datetimeFigureOut">
              <a:rPr lang="en-GB" smtClean="0"/>
              <a:t>28/09/2016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56895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5384978-FF33-4943-AA93-CA0F6CF72124}" type="datetimeFigureOut">
              <a:rPr lang="en-GB" smtClean="0"/>
              <a:t>28/09/2016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454977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84978-FF33-4943-AA93-CA0F6CF72124}" type="datetimeFigureOut">
              <a:rPr lang="en-GB" smtClean="0"/>
              <a:t>28/09/2016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382720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257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Rectangle 3"/>
          <p:cNvSpPr>
            <a:spLocks noGrp="1" noChangeArrowheads="1"/>
          </p:cNvSpPr>
          <p:nvPr>
            <p:ph type="ctrTitle"/>
          </p:nvPr>
        </p:nvSpPr>
        <p:spPr>
          <a:xfrm>
            <a:off x="251520" y="2895786"/>
            <a:ext cx="7056784" cy="972108"/>
          </a:xfrm>
        </p:spPr>
        <p:txBody>
          <a:bodyPr/>
          <a:lstStyle>
            <a:lvl1pPr>
              <a:defRPr sz="4000"/>
            </a:lvl1pPr>
          </a:lstStyle>
          <a:p>
            <a:pPr lvl="0"/>
            <a:r>
              <a:rPr lang="en-US"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259432" y="3898534"/>
            <a:ext cx="6400800" cy="995474"/>
          </a:xfrm>
        </p:spPr>
        <p:txBody>
          <a:bodyPr/>
          <a:lstStyle>
            <a:lvl1pPr marL="0" indent="0" algn="l">
              <a:buFontTx/>
              <a:buNone/>
              <a:defRPr/>
            </a:lvl1pPr>
          </a:lstStyle>
          <a:p>
            <a:pPr lvl="0"/>
            <a:r>
              <a:rPr lang="en-US" altLang="en-US" noProof="0"/>
              <a:t>Click to edit Master subtitle style</a:t>
            </a:r>
            <a:endParaRPr lang="en-GB" altLang="en-US" noProof="0" dirty="0"/>
          </a:p>
        </p:txBody>
      </p:sp>
    </p:spTree>
    <p:extLst>
      <p:ext uri="{BB962C8B-B14F-4D97-AF65-F5344CB8AC3E}">
        <p14:creationId xmlns:p14="http://schemas.microsoft.com/office/powerpoint/2010/main" val="3187238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384978-FF33-4943-AA93-CA0F6CF72124}" type="datetimeFigureOut">
              <a:rPr lang="en-GB" smtClean="0"/>
              <a:t>28/09/2016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828947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384978-FF33-4943-AA93-CA0F6CF72124}" type="datetimeFigureOut">
              <a:rPr lang="en-GB" smtClean="0"/>
              <a:t>28/09/2016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031633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28/09/2016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3002134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384978-FF33-4943-AA93-CA0F6CF72124}" type="datetimeFigureOut">
              <a:rPr lang="en-GB" smtClean="0"/>
              <a:t>28/09/2016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C35110-1EFC-4265-8B99-12D554FCCDAB}" type="slidenum">
              <a:rPr lang="en-GB" smtClean="0"/>
              <a:t>‹#›</a:t>
            </a:fld>
            <a:endParaRPr lang="en-GB"/>
          </a:p>
        </p:txBody>
      </p:sp>
    </p:spTree>
    <p:extLst>
      <p:ext uri="{BB962C8B-B14F-4D97-AF65-F5344CB8AC3E}">
        <p14:creationId xmlns:p14="http://schemas.microsoft.com/office/powerpoint/2010/main" val="1793574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CC04D4E8-1442-4A26-862E-F7A1A3386CB3}" type="datetimeFigureOut">
              <a:rPr lang="en-GB"/>
              <a:pPr>
                <a:defRPr/>
              </a:pPr>
              <a:t>28/09/2016</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1D48AA0D-06A5-4A03-86AF-FCD31649C8B7}" type="slidenum">
              <a:rPr lang="en-GB"/>
              <a:pPr>
                <a:defRPr/>
              </a:pPr>
              <a:t>‹#›</a:t>
            </a:fld>
            <a:endParaRPr lang="en-GB"/>
          </a:p>
        </p:txBody>
      </p:sp>
    </p:spTree>
    <p:extLst>
      <p:ext uri="{BB962C8B-B14F-4D97-AF65-F5344CB8AC3E}">
        <p14:creationId xmlns:p14="http://schemas.microsoft.com/office/powerpoint/2010/main" val="852488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5A340FB6-9916-4744-A588-88582159FB2B}" type="datetimeFigureOut">
              <a:rPr lang="en-GB"/>
              <a:pPr>
                <a:defRPr/>
              </a:pPr>
              <a:t>28/09/2016</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31B5FE55-7890-4B92-8DAC-E9A4D1B54585}" type="slidenum">
              <a:rPr lang="en-GB"/>
              <a:pPr>
                <a:defRPr/>
              </a:pPr>
              <a:t>‹#›</a:t>
            </a:fld>
            <a:endParaRPr lang="en-GB"/>
          </a:p>
        </p:txBody>
      </p:sp>
    </p:spTree>
    <p:extLst>
      <p:ext uri="{BB962C8B-B14F-4D97-AF65-F5344CB8AC3E}">
        <p14:creationId xmlns:p14="http://schemas.microsoft.com/office/powerpoint/2010/main" val="37606457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125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3568" y="1923679"/>
            <a:ext cx="7772400" cy="2403053"/>
          </a:xfrm>
        </p:spPr>
        <p:txBody>
          <a:bodyPr anchor="t"/>
          <a:lstStyle>
            <a:lvl1pPr algn="l">
              <a:defRPr sz="4000" b="1" cap="none"/>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7EA2E35-467A-4B59-82DC-CA561B91D6DD}" type="datetimeFigureOut">
              <a:rPr lang="en-GB"/>
              <a:pPr>
                <a:defRPr/>
              </a:pPr>
              <a:t>28/09/2016</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730FB9F-F625-4E59-ABB6-F6A9692E4283}" type="slidenum">
              <a:rPr lang="en-GB"/>
              <a:pPr>
                <a:defRPr/>
              </a:pPr>
              <a:t>‹#›</a:t>
            </a:fld>
            <a:endParaRPr lang="en-GB"/>
          </a:p>
        </p:txBody>
      </p:sp>
    </p:spTree>
    <p:extLst>
      <p:ext uri="{BB962C8B-B14F-4D97-AF65-F5344CB8AC3E}">
        <p14:creationId xmlns:p14="http://schemas.microsoft.com/office/powerpoint/2010/main" val="36096369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89F47B15-667E-4BCF-8B3A-A77556EB54EA}" type="datetimeFigureOut">
              <a:rPr lang="en-GB"/>
              <a:pPr>
                <a:defRPr/>
              </a:pPr>
              <a:t>28/09/2016</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A6C46B6B-B495-4202-9733-F50C9C7FB744}" type="slidenum">
              <a:rPr lang="en-GB"/>
              <a:pPr>
                <a:defRPr/>
              </a:pPr>
              <a:t>‹#›</a:t>
            </a:fld>
            <a:endParaRPr lang="en-GB"/>
          </a:p>
        </p:txBody>
      </p:sp>
    </p:spTree>
    <p:extLst>
      <p:ext uri="{BB962C8B-B14F-4D97-AF65-F5344CB8AC3E}">
        <p14:creationId xmlns:p14="http://schemas.microsoft.com/office/powerpoint/2010/main" val="19644361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7ADAC0FC-96BA-4D10-9D73-BF78231C6B28}" type="datetimeFigureOut">
              <a:rPr lang="en-GB"/>
              <a:pPr>
                <a:defRPr/>
              </a:pPr>
              <a:t>28/09/2016</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E133AD48-89ED-4225-9717-C63FF82E1232}" type="slidenum">
              <a:rPr lang="en-GB"/>
              <a:pPr>
                <a:defRPr/>
              </a:pPr>
              <a:t>‹#›</a:t>
            </a:fld>
            <a:endParaRPr lang="en-GB"/>
          </a:p>
        </p:txBody>
      </p:sp>
    </p:spTree>
    <p:extLst>
      <p:ext uri="{BB962C8B-B14F-4D97-AF65-F5344CB8AC3E}">
        <p14:creationId xmlns:p14="http://schemas.microsoft.com/office/powerpoint/2010/main" val="3433877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8A09EE57-8035-41DD-9C26-3C6F5DAA7CFD}" type="datetimeFigureOut">
              <a:rPr lang="en-GB"/>
              <a:pPr>
                <a:defRPr/>
              </a:pPr>
              <a:t>28/09/2016</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37C80DCE-CC63-41F3-B3BF-2DC7C1BD5F8C}" type="slidenum">
              <a:rPr lang="en-GB"/>
              <a:pPr>
                <a:defRPr/>
              </a:pPr>
              <a:t>‹#›</a:t>
            </a:fld>
            <a:endParaRPr lang="en-GB"/>
          </a:p>
        </p:txBody>
      </p:sp>
    </p:spTree>
    <p:extLst>
      <p:ext uri="{BB962C8B-B14F-4D97-AF65-F5344CB8AC3E}">
        <p14:creationId xmlns:p14="http://schemas.microsoft.com/office/powerpoint/2010/main" val="309191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E70D8804-937B-40C3-8369-0CF62D082B6D}" type="slidenum">
              <a:rPr lang="en-GB" altLang="en-US"/>
              <a:pPr>
                <a:defRPr/>
              </a:pPr>
              <a:t>‹#›</a:t>
            </a:fld>
            <a:endParaRPr lang="en-GB" altLang="en-US"/>
          </a:p>
        </p:txBody>
      </p:sp>
    </p:spTree>
    <p:extLst>
      <p:ext uri="{BB962C8B-B14F-4D97-AF65-F5344CB8AC3E}">
        <p14:creationId xmlns:p14="http://schemas.microsoft.com/office/powerpoint/2010/main" val="9487849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A0DAF2E-DC61-4E6E-94AB-B60AED80656E}" type="datetimeFigureOut">
              <a:rPr lang="en-GB"/>
              <a:pPr>
                <a:defRPr/>
              </a:pPr>
              <a:t>28/09/2016</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20B71BE9-486E-45C4-86CB-5A5F3C3951AF}" type="slidenum">
              <a:rPr lang="en-GB"/>
              <a:pPr>
                <a:defRPr/>
              </a:pPr>
              <a:t>‹#›</a:t>
            </a:fld>
            <a:endParaRPr lang="en-GB"/>
          </a:p>
        </p:txBody>
      </p:sp>
    </p:spTree>
    <p:extLst>
      <p:ext uri="{BB962C8B-B14F-4D97-AF65-F5344CB8AC3E}">
        <p14:creationId xmlns:p14="http://schemas.microsoft.com/office/powerpoint/2010/main" val="2940544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F9898C3-4A5E-46F2-8CA9-97065EF60EB5}" type="datetimeFigureOut">
              <a:rPr lang="en-GB"/>
              <a:pPr>
                <a:defRPr/>
              </a:pPr>
              <a:t>28/09/2016</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E527412-71D6-44C2-A9F5-635BC2763565}" type="slidenum">
              <a:rPr lang="en-GB"/>
              <a:pPr>
                <a:defRPr/>
              </a:pPr>
              <a:t>‹#›</a:t>
            </a:fld>
            <a:endParaRPr lang="en-GB"/>
          </a:p>
        </p:txBody>
      </p:sp>
    </p:spTree>
    <p:extLst>
      <p:ext uri="{BB962C8B-B14F-4D97-AF65-F5344CB8AC3E}">
        <p14:creationId xmlns:p14="http://schemas.microsoft.com/office/powerpoint/2010/main" val="31275443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2D78D83-690E-44A6-9615-6E3773D09219}" type="datetimeFigureOut">
              <a:rPr lang="en-GB"/>
              <a:pPr>
                <a:defRPr/>
              </a:pPr>
              <a:t>28/09/2016</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6B233AE-E9D9-464A-AA2D-6B972A04F9AF}" type="slidenum">
              <a:rPr lang="en-GB"/>
              <a:pPr>
                <a:defRPr/>
              </a:pPr>
              <a:t>‹#›</a:t>
            </a:fld>
            <a:endParaRPr lang="en-GB"/>
          </a:p>
        </p:txBody>
      </p:sp>
    </p:spTree>
    <p:extLst>
      <p:ext uri="{BB962C8B-B14F-4D97-AF65-F5344CB8AC3E}">
        <p14:creationId xmlns:p14="http://schemas.microsoft.com/office/powerpoint/2010/main" val="39345338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A4A34E77-4970-41AE-8E37-D8248A576885}" type="datetimeFigureOut">
              <a:rPr lang="en-GB"/>
              <a:pPr>
                <a:defRPr/>
              </a:pPr>
              <a:t>28/09/2016</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6B9CED2-2637-4A41-9192-F691BFD70E77}" type="slidenum">
              <a:rPr lang="en-GB"/>
              <a:pPr>
                <a:defRPr/>
              </a:pPr>
              <a:t>‹#›</a:t>
            </a:fld>
            <a:endParaRPr lang="en-GB"/>
          </a:p>
        </p:txBody>
      </p:sp>
    </p:spTree>
    <p:extLst>
      <p:ext uri="{BB962C8B-B14F-4D97-AF65-F5344CB8AC3E}">
        <p14:creationId xmlns:p14="http://schemas.microsoft.com/office/powerpoint/2010/main" val="29413368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1E9B04DF-1EF5-402B-A3AD-220EAF3DB805}" type="datetimeFigureOut">
              <a:rPr lang="en-GB"/>
              <a:pPr>
                <a:defRPr/>
              </a:pPr>
              <a:t>28/09/2016</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8284ABD-F176-4BF4-91E7-E32687AA688D}" type="slidenum">
              <a:rPr lang="en-GB"/>
              <a:pPr>
                <a:defRPr/>
              </a:pPr>
              <a:t>‹#›</a:t>
            </a:fld>
            <a:endParaRPr lang="en-GB"/>
          </a:p>
        </p:txBody>
      </p:sp>
    </p:spTree>
    <p:extLst>
      <p:ext uri="{BB962C8B-B14F-4D97-AF65-F5344CB8AC3E}">
        <p14:creationId xmlns:p14="http://schemas.microsoft.com/office/powerpoint/2010/main" val="3859879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2000" cy="125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1163236"/>
            <a:ext cx="7772400" cy="1021556"/>
          </a:xfrm>
        </p:spPr>
        <p:txBody>
          <a:bodyPr anchor="t"/>
          <a:lstStyle>
            <a:lvl1pPr algn="l">
              <a:defRPr sz="4000" b="1" cap="none"/>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t"/>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DF8B94E-925D-4A32-90AE-A4FAA5B8065E}" type="slidenum">
              <a:rPr lang="en-GB" altLang="en-US"/>
              <a:pPr>
                <a:defRPr/>
              </a:pPr>
              <a:t>‹#›</a:t>
            </a:fld>
            <a:endParaRPr lang="en-GB" altLang="en-US"/>
          </a:p>
        </p:txBody>
      </p:sp>
    </p:spTree>
    <p:extLst>
      <p:ext uri="{BB962C8B-B14F-4D97-AF65-F5344CB8AC3E}">
        <p14:creationId xmlns:p14="http://schemas.microsoft.com/office/powerpoint/2010/main" val="230471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0287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287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8A76B3E9-7FF0-4902-80F9-E8997D5A0E30}" type="slidenum">
              <a:rPr lang="en-GB" altLang="en-US"/>
              <a:pPr>
                <a:defRPr/>
              </a:pPr>
              <a:t>‹#›</a:t>
            </a:fld>
            <a:endParaRPr lang="en-GB" altLang="en-US"/>
          </a:p>
        </p:txBody>
      </p:sp>
    </p:spTree>
    <p:extLst>
      <p:ext uri="{BB962C8B-B14F-4D97-AF65-F5344CB8AC3E}">
        <p14:creationId xmlns:p14="http://schemas.microsoft.com/office/powerpoint/2010/main" val="3045283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p:cNvSpPr>
            <a:spLocks noGrp="1" noChangeArrowheads="1"/>
          </p:cNvSpPr>
          <p:nvPr>
            <p:ph type="sldNum" sz="quarter" idx="12"/>
          </p:nvPr>
        </p:nvSpPr>
        <p:spPr>
          <a:ln/>
        </p:spPr>
        <p:txBody>
          <a:bodyPr/>
          <a:lstStyle>
            <a:lvl1pPr>
              <a:defRPr/>
            </a:lvl1pPr>
          </a:lstStyle>
          <a:p>
            <a:pPr>
              <a:defRPr/>
            </a:pPr>
            <a:fld id="{57203937-7804-4435-8F73-564F70BF0477}" type="slidenum">
              <a:rPr lang="en-GB" altLang="en-US"/>
              <a:pPr>
                <a:defRPr/>
              </a:pPr>
              <a:t>‹#›</a:t>
            </a:fld>
            <a:endParaRPr lang="en-GB" altLang="en-US"/>
          </a:p>
        </p:txBody>
      </p:sp>
    </p:spTree>
    <p:extLst>
      <p:ext uri="{BB962C8B-B14F-4D97-AF65-F5344CB8AC3E}">
        <p14:creationId xmlns:p14="http://schemas.microsoft.com/office/powerpoint/2010/main" val="224697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D89CFF8C-A83F-461F-AEDD-249687053BE5}" type="slidenum">
              <a:rPr lang="en-GB" altLang="en-US"/>
              <a:pPr>
                <a:defRPr/>
              </a:pPr>
              <a:t>‹#›</a:t>
            </a:fld>
            <a:endParaRPr lang="en-GB" altLang="en-US"/>
          </a:p>
        </p:txBody>
      </p:sp>
    </p:spTree>
    <p:extLst>
      <p:ext uri="{BB962C8B-B14F-4D97-AF65-F5344CB8AC3E}">
        <p14:creationId xmlns:p14="http://schemas.microsoft.com/office/powerpoint/2010/main" val="234708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p:cNvSpPr>
            <a:spLocks noGrp="1" noChangeArrowheads="1"/>
          </p:cNvSpPr>
          <p:nvPr>
            <p:ph type="sldNum" sz="quarter" idx="12"/>
          </p:nvPr>
        </p:nvSpPr>
        <p:spPr>
          <a:ln/>
        </p:spPr>
        <p:txBody>
          <a:bodyPr/>
          <a:lstStyle>
            <a:lvl1pPr>
              <a:defRPr/>
            </a:lvl1pPr>
          </a:lstStyle>
          <a:p>
            <a:pPr>
              <a:defRPr/>
            </a:pPr>
            <a:fld id="{F8DD0086-8934-43DE-AB7F-FE2D8ACF740C}" type="slidenum">
              <a:rPr lang="en-GB" altLang="en-US"/>
              <a:pPr>
                <a:defRPr/>
              </a:pPr>
              <a:t>‹#›</a:t>
            </a:fld>
            <a:endParaRPr lang="en-GB" altLang="en-US"/>
          </a:p>
        </p:txBody>
      </p:sp>
    </p:spTree>
    <p:extLst>
      <p:ext uri="{BB962C8B-B14F-4D97-AF65-F5344CB8AC3E}">
        <p14:creationId xmlns:p14="http://schemas.microsoft.com/office/powerpoint/2010/main" val="2379062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64278CB3-4A42-4C7D-9227-6531CAA8D3EB}" type="slidenum">
              <a:rPr lang="en-GB" altLang="en-US"/>
              <a:pPr>
                <a:defRPr/>
              </a:pPr>
              <a:t>‹#›</a:t>
            </a:fld>
            <a:endParaRPr lang="en-GB" altLang="en-US"/>
          </a:p>
        </p:txBody>
      </p:sp>
    </p:spTree>
    <p:extLst>
      <p:ext uri="{BB962C8B-B14F-4D97-AF65-F5344CB8AC3E}">
        <p14:creationId xmlns:p14="http://schemas.microsoft.com/office/powerpoint/2010/main" val="3694163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685800" y="171450"/>
            <a:ext cx="77724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Master title style</a:t>
            </a:r>
          </a:p>
        </p:txBody>
      </p:sp>
      <p:sp>
        <p:nvSpPr>
          <p:cNvPr id="1028" name="Rectangle 3"/>
          <p:cNvSpPr>
            <a:spLocks noGrp="1" noChangeArrowheads="1"/>
          </p:cNvSpPr>
          <p:nvPr>
            <p:ph type="body" idx="1"/>
          </p:nvPr>
        </p:nvSpPr>
        <p:spPr bwMode="auto">
          <a:xfrm>
            <a:off x="685800" y="1028700"/>
            <a:ext cx="77724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2" name="Rectangle 4"/>
          <p:cNvSpPr>
            <a:spLocks noGrp="1" noChangeArrowheads="1"/>
          </p:cNvSpPr>
          <p:nvPr>
            <p:ph type="dt" sz="half" idx="2"/>
          </p:nvPr>
        </p:nvSpPr>
        <p:spPr bwMode="auto">
          <a:xfrm>
            <a:off x="152400" y="417195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cs typeface="+mn-cs"/>
              </a:defRPr>
            </a:lvl1pPr>
          </a:lstStyle>
          <a:p>
            <a:pPr>
              <a:defRPr/>
            </a:pPr>
            <a:endParaRPr lang="en-GB" altLang="en-US" dirty="0"/>
          </a:p>
        </p:txBody>
      </p:sp>
      <p:sp>
        <p:nvSpPr>
          <p:cNvPr id="1029" name="Rectangle 5"/>
          <p:cNvSpPr>
            <a:spLocks noGrp="1" noChangeArrowheads="1"/>
          </p:cNvSpPr>
          <p:nvPr>
            <p:ph type="ftr" sz="quarter" idx="3"/>
          </p:nvPr>
        </p:nvSpPr>
        <p:spPr bwMode="auto">
          <a:xfrm>
            <a:off x="3276600" y="4171950"/>
            <a:ext cx="2895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cs typeface="+mn-cs"/>
              </a:defRPr>
            </a:lvl1pPr>
          </a:lstStyle>
          <a:p>
            <a:pPr>
              <a:defRPr/>
            </a:pPr>
            <a:endParaRPr lang="en-GB" altLang="en-US"/>
          </a:p>
        </p:txBody>
      </p:sp>
      <p:sp>
        <p:nvSpPr>
          <p:cNvPr id="1030" name="Rectangle 6"/>
          <p:cNvSpPr>
            <a:spLocks noGrp="1" noChangeArrowheads="1"/>
          </p:cNvSpPr>
          <p:nvPr>
            <p:ph type="sldNum" sz="quarter" idx="4"/>
          </p:nvPr>
        </p:nvSpPr>
        <p:spPr bwMode="auto">
          <a:xfrm>
            <a:off x="7010400" y="417195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fld id="{8B2FC1F5-3F11-4F4C-98D3-E04A951B33C5}" type="slidenum">
              <a:rPr lang="en-GB" altLang="en-US"/>
              <a:pPr>
                <a:defRPr/>
              </a:pPr>
              <a:t>‹#›</a:t>
            </a:fld>
            <a:endParaRPr lang="en-GB" altLang="en-US"/>
          </a:p>
        </p:txBody>
      </p:sp>
      <p:pic>
        <p:nvPicPr>
          <p:cNvPr id="3" name="Picture 2" descr="M:\DV\EXTERNAL AFFAIRS - University Marketing\Branding\Brand Implementation Programme\templates\work in progress PPT\Graphics\16_9\16-9_W_line_sky_blue.jpg"/>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0" y="4531500"/>
            <a:ext cx="9144000" cy="612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4" r:id="rId1"/>
    <p:sldLayoutId id="2147483707"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rtl="0" eaLnBrk="1" fontAlgn="base" hangingPunct="1">
        <a:spcBef>
          <a:spcPct val="0"/>
        </a:spcBef>
        <a:spcAft>
          <a:spcPct val="0"/>
        </a:spcAft>
        <a:defRPr sz="4400" b="1">
          <a:solidFill>
            <a:schemeClr val="tx2"/>
          </a:solidFill>
          <a:latin typeface="+mj-lt"/>
          <a:ea typeface="+mj-ea"/>
          <a:cs typeface="+mj-cs"/>
        </a:defRPr>
      </a:lvl1pPr>
      <a:lvl2pPr algn="l" rtl="0" eaLnBrk="1" fontAlgn="base" hangingPunct="1">
        <a:spcBef>
          <a:spcPct val="0"/>
        </a:spcBef>
        <a:spcAft>
          <a:spcPct val="0"/>
        </a:spcAft>
        <a:defRPr sz="4400" b="1">
          <a:solidFill>
            <a:schemeClr val="tx2"/>
          </a:solidFill>
          <a:latin typeface="Calibri" pitchFamily="34" charset="0"/>
        </a:defRPr>
      </a:lvl2pPr>
      <a:lvl3pPr algn="l" rtl="0" eaLnBrk="1" fontAlgn="base" hangingPunct="1">
        <a:spcBef>
          <a:spcPct val="0"/>
        </a:spcBef>
        <a:spcAft>
          <a:spcPct val="0"/>
        </a:spcAft>
        <a:defRPr sz="4400" b="1">
          <a:solidFill>
            <a:schemeClr val="tx2"/>
          </a:solidFill>
          <a:latin typeface="Calibri" pitchFamily="34" charset="0"/>
        </a:defRPr>
      </a:lvl3pPr>
      <a:lvl4pPr algn="l" rtl="0" eaLnBrk="1" fontAlgn="base" hangingPunct="1">
        <a:spcBef>
          <a:spcPct val="0"/>
        </a:spcBef>
        <a:spcAft>
          <a:spcPct val="0"/>
        </a:spcAft>
        <a:defRPr sz="4400" b="1">
          <a:solidFill>
            <a:schemeClr val="tx2"/>
          </a:solidFill>
          <a:latin typeface="Calibri" pitchFamily="34" charset="0"/>
        </a:defRPr>
      </a:lvl4pPr>
      <a:lvl5pPr algn="l" rtl="0" eaLnBrk="1" fontAlgn="base" hangingPunct="1">
        <a:spcBef>
          <a:spcPct val="0"/>
        </a:spcBef>
        <a:spcAft>
          <a:spcPct val="0"/>
        </a:spcAft>
        <a:defRPr sz="4400" b="1">
          <a:solidFill>
            <a:schemeClr val="tx2"/>
          </a:solidFill>
          <a:latin typeface="Calibri" pitchFamily="34" charset="0"/>
        </a:defRPr>
      </a:lvl5pPr>
      <a:lvl6pPr marL="457200" algn="l" rtl="0" eaLnBrk="1" fontAlgn="base" hangingPunct="1">
        <a:spcBef>
          <a:spcPct val="0"/>
        </a:spcBef>
        <a:spcAft>
          <a:spcPct val="0"/>
        </a:spcAft>
        <a:defRPr sz="4400" b="1">
          <a:solidFill>
            <a:schemeClr val="tx2"/>
          </a:solidFill>
          <a:latin typeface="Arial" charset="0"/>
        </a:defRPr>
      </a:lvl6pPr>
      <a:lvl7pPr marL="914400" algn="l" rtl="0" eaLnBrk="1" fontAlgn="base" hangingPunct="1">
        <a:spcBef>
          <a:spcPct val="0"/>
        </a:spcBef>
        <a:spcAft>
          <a:spcPct val="0"/>
        </a:spcAft>
        <a:defRPr sz="4400" b="1">
          <a:solidFill>
            <a:schemeClr val="tx2"/>
          </a:solidFill>
          <a:latin typeface="Arial" charset="0"/>
        </a:defRPr>
      </a:lvl7pPr>
      <a:lvl8pPr marL="1371600" algn="l" rtl="0" eaLnBrk="1" fontAlgn="base" hangingPunct="1">
        <a:spcBef>
          <a:spcPct val="0"/>
        </a:spcBef>
        <a:spcAft>
          <a:spcPct val="0"/>
        </a:spcAft>
        <a:defRPr sz="4400" b="1">
          <a:solidFill>
            <a:schemeClr val="tx2"/>
          </a:solidFill>
          <a:latin typeface="Arial" charset="0"/>
        </a:defRPr>
      </a:lvl8pPr>
      <a:lvl9pPr marL="1828800" algn="l" rtl="0" eaLnBrk="1" fontAlgn="base" hangingPunct="1">
        <a:spcBef>
          <a:spcPct val="0"/>
        </a:spcBef>
        <a:spcAft>
          <a:spcPct val="0"/>
        </a:spcAft>
        <a:defRPr sz="4400" b="1">
          <a:solidFill>
            <a:schemeClr val="tx2"/>
          </a:solidFill>
          <a:latin typeface="Arial" charset="0"/>
        </a:defRPr>
      </a:lvl9pPr>
    </p:titleStyle>
    <p:bodyStyle>
      <a:lvl1pPr marL="457200" indent="-457200" algn="l" rtl="0" eaLnBrk="1" fontAlgn="base" hangingPunct="1">
        <a:spcBef>
          <a:spcPct val="20000"/>
        </a:spcBef>
        <a:spcAft>
          <a:spcPct val="0"/>
        </a:spcAft>
        <a:buFontTx/>
        <a:buBlip>
          <a:blip r:embed="rId15"/>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13" cstate="screen">
            <a:extLst>
              <a:ext uri="{28A0092B-C50C-407E-A947-70E740481C1C}">
                <a14:useLocalDpi xmlns:a14="http://schemas.microsoft.com/office/drawing/2010/main"/>
              </a:ext>
            </a:extLst>
          </a:blip>
          <a:srcRect/>
          <a:stretch/>
        </p:blipFill>
        <p:spPr bwMode="auto">
          <a:xfrm>
            <a:off x="0" y="0"/>
            <a:ext cx="9152000" cy="125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179512" y="364350"/>
            <a:ext cx="7056784" cy="85725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5384978-FF33-4943-AA93-CA0F6CF72124}" type="datetimeFigureOut">
              <a:rPr lang="en-GB" smtClean="0"/>
              <a:t>28/09/2016</a:t>
            </a:fld>
            <a:endParaRPr lang="en-GB"/>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AC35110-1EFC-4265-8B99-12D554FCCDAB}" type="slidenum">
              <a:rPr lang="en-GB" smtClean="0"/>
              <a:t>‹#›</a:t>
            </a:fld>
            <a:endParaRPr lang="en-GB"/>
          </a:p>
        </p:txBody>
      </p:sp>
    </p:spTree>
    <p:extLst>
      <p:ext uri="{BB962C8B-B14F-4D97-AF65-F5344CB8AC3E}">
        <p14:creationId xmlns:p14="http://schemas.microsoft.com/office/powerpoint/2010/main" val="189591948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05978"/>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2051"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eaLnBrk="0" hangingPunct="0">
              <a:defRPr sz="1200" smtClean="0">
                <a:solidFill>
                  <a:schemeClr val="tx1">
                    <a:tint val="75000"/>
                  </a:schemeClr>
                </a:solidFill>
                <a:cs typeface="+mn-cs"/>
              </a:defRPr>
            </a:lvl1pPr>
          </a:lstStyle>
          <a:p>
            <a:pPr>
              <a:defRPr/>
            </a:pPr>
            <a:fld id="{9FADD070-3693-41F0-BADB-35FB541A71E6}" type="datetimeFigureOut">
              <a:rPr lang="en-GB"/>
              <a:pPr>
                <a:defRPr/>
              </a:pPr>
              <a:t>28/09/2016</a:t>
            </a:fld>
            <a:endParaRPr lang="en-GB"/>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GB"/>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eaLnBrk="0" hangingPunct="0">
              <a:defRPr sz="1200" smtClean="0">
                <a:solidFill>
                  <a:schemeClr val="tx1">
                    <a:tint val="75000"/>
                  </a:schemeClr>
                </a:solidFill>
                <a:cs typeface="+mn-cs"/>
              </a:defRPr>
            </a:lvl1pPr>
          </a:lstStyle>
          <a:p>
            <a:pPr>
              <a:defRPr/>
            </a:pPr>
            <a:fld id="{191FB2FD-B962-4662-80C0-9F11CBA06278}"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50.jpg"/><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002" y="1947717"/>
            <a:ext cx="7056784" cy="972108"/>
          </a:xfrm>
        </p:spPr>
        <p:txBody>
          <a:bodyPr/>
          <a:lstStyle/>
          <a:p>
            <a:r>
              <a:rPr lang="en-GB" sz="3200" dirty="0"/>
              <a:t>Noisy Simulation Optimisation with </a:t>
            </a:r>
            <a:r>
              <a:rPr lang="en-GB" sz="3200"/>
              <a:t>Stocahstic </a:t>
            </a:r>
            <a:r>
              <a:rPr lang="en-GB" sz="3200" dirty="0"/>
              <a:t>Annealing</a:t>
            </a:r>
          </a:p>
        </p:txBody>
      </p:sp>
      <p:sp>
        <p:nvSpPr>
          <p:cNvPr id="3" name="Subtitle 2"/>
          <p:cNvSpPr>
            <a:spLocks noGrp="1"/>
          </p:cNvSpPr>
          <p:nvPr>
            <p:ph type="subTitle" idx="1"/>
          </p:nvPr>
        </p:nvSpPr>
        <p:spPr>
          <a:xfrm>
            <a:off x="6566" y="4148026"/>
            <a:ext cx="6400800" cy="995474"/>
          </a:xfrm>
        </p:spPr>
        <p:txBody>
          <a:bodyPr/>
          <a:lstStyle/>
          <a:p>
            <a:r>
              <a:rPr lang="en-GB" dirty="0"/>
              <a:t>Alvaro Cabrejas Egea</a:t>
            </a:r>
          </a:p>
          <a:p>
            <a:r>
              <a:rPr lang="en-GB" sz="2000" dirty="0"/>
              <a:t>Supervisors: Juergen Branke, Robin C. Ball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297218"/>
            <a:ext cx="2762636" cy="6287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987" y="3093326"/>
            <a:ext cx="1608453" cy="88119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5100" y="2977945"/>
            <a:ext cx="1381036" cy="111196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7612" y="4244662"/>
            <a:ext cx="2102860" cy="802202"/>
          </a:xfrm>
          <a:prstGeom prst="rect">
            <a:avLst/>
          </a:prstGeom>
        </p:spPr>
      </p:pic>
    </p:spTree>
    <p:extLst>
      <p:ext uri="{BB962C8B-B14F-4D97-AF65-F5344CB8AC3E}">
        <p14:creationId xmlns:p14="http://schemas.microsoft.com/office/powerpoint/2010/main" val="1570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Optimal Stochastic Annealing</a:t>
            </a:r>
          </a:p>
        </p:txBody>
      </p:sp>
      <p:sp>
        <p:nvSpPr>
          <p:cNvPr id="3" name="Content Placeholder 2"/>
          <p:cNvSpPr>
            <a:spLocks noGrp="1"/>
          </p:cNvSpPr>
          <p:nvPr>
            <p:ph idx="1"/>
          </p:nvPr>
        </p:nvSpPr>
        <p:spPr>
          <a:xfrm>
            <a:off x="685800" y="1028700"/>
            <a:ext cx="8206680" cy="3086100"/>
          </a:xfrm>
        </p:spPr>
        <p:txBody>
          <a:bodyPr/>
          <a:lstStyle/>
          <a:p>
            <a:r>
              <a:rPr lang="en-GB" sz="2400" dirty="0"/>
              <a:t>New algorithm meant for noisy performance measurements</a:t>
            </a:r>
          </a:p>
          <a:p>
            <a:r>
              <a:rPr lang="en-GB" sz="2400" dirty="0"/>
              <a:t>Use of sequential sampling to achieve confident estimation</a:t>
            </a:r>
          </a:p>
          <a:p>
            <a:r>
              <a:rPr lang="en-GB" sz="2400" dirty="0"/>
              <a:t>Codify sample       in cumulative variables</a:t>
            </a:r>
          </a:p>
          <a:p>
            <a:pPr marL="0" indent="0">
              <a:buNone/>
            </a:pPr>
            <a:endParaRPr lang="en-GB" sz="2400" dirty="0"/>
          </a:p>
          <a:p>
            <a:pPr marL="0" indent="0">
              <a:buNone/>
            </a:pPr>
            <a:endParaRPr lang="en-GB" sz="2400" dirty="0"/>
          </a:p>
          <a:p>
            <a:r>
              <a:rPr lang="en-GB" sz="2400" dirty="0"/>
              <a:t>Three way decision: Accept / Resample / Reject</a:t>
            </a:r>
          </a:p>
          <a:p>
            <a:r>
              <a:rPr lang="en-GB" sz="2400" dirty="0"/>
              <a:t>Obedience to detailed balance is demanded from the system</a:t>
            </a:r>
          </a:p>
        </p:txBody>
      </p:sp>
      <p:pic>
        <p:nvPicPr>
          <p:cNvPr id="4" name="Picture 3"/>
          <p:cNvPicPr>
            <a:picLocks noChangeAspect="1"/>
          </p:cNvPicPr>
          <p:nvPr/>
        </p:nvPicPr>
        <p:blipFill>
          <a:blip r:embed="rId3"/>
          <a:stretch>
            <a:fillRect/>
          </a:stretch>
        </p:blipFill>
        <p:spPr>
          <a:xfrm>
            <a:off x="3052125" y="1995686"/>
            <a:ext cx="367747" cy="391096"/>
          </a:xfrm>
          <a:prstGeom prst="rect">
            <a:avLst/>
          </a:prstGeom>
        </p:spPr>
      </p:pic>
      <p:pic>
        <p:nvPicPr>
          <p:cNvPr id="5" name="Picture 4"/>
          <p:cNvPicPr>
            <a:picLocks noChangeAspect="1"/>
          </p:cNvPicPr>
          <p:nvPr/>
        </p:nvPicPr>
        <p:blipFill>
          <a:blip r:embed="rId4"/>
          <a:stretch>
            <a:fillRect/>
          </a:stretch>
        </p:blipFill>
        <p:spPr>
          <a:xfrm>
            <a:off x="2411760" y="2571750"/>
            <a:ext cx="3960440" cy="418637"/>
          </a:xfrm>
          <a:prstGeom prst="rect">
            <a:avLst/>
          </a:prstGeom>
        </p:spPr>
      </p:pic>
    </p:spTree>
    <p:extLst>
      <p:ext uri="{BB962C8B-B14F-4D97-AF65-F5344CB8AC3E}">
        <p14:creationId xmlns:p14="http://schemas.microsoft.com/office/powerpoint/2010/main" val="282419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Quick Statistical Mechanics</a:t>
            </a:r>
          </a:p>
        </p:txBody>
      </p:sp>
      <p:sp>
        <p:nvSpPr>
          <p:cNvPr id="3" name="Content Placeholder 2"/>
          <p:cNvSpPr>
            <a:spLocks noGrp="1"/>
          </p:cNvSpPr>
          <p:nvPr>
            <p:ph idx="1"/>
          </p:nvPr>
        </p:nvSpPr>
        <p:spPr>
          <a:xfrm>
            <a:off x="685800" y="915566"/>
            <a:ext cx="8206680" cy="3816424"/>
          </a:xfrm>
        </p:spPr>
        <p:txBody>
          <a:bodyPr/>
          <a:lstStyle/>
          <a:p>
            <a:r>
              <a:rPr lang="en-GB" sz="2000" dirty="0"/>
              <a:t>A system is in equilibrium if the probability of it being in state x, P(x) follows the Boltzmann-Gibbs distribution</a:t>
            </a:r>
          </a:p>
          <a:p>
            <a:endParaRPr lang="en-GB" sz="2000" dirty="0"/>
          </a:p>
          <a:p>
            <a:r>
              <a:rPr lang="en-GB" sz="2000" dirty="0"/>
              <a:t>A sufficient condition for equilibrium is fulfilling detailed balance</a:t>
            </a:r>
          </a:p>
          <a:p>
            <a:endParaRPr lang="en-GB" sz="2000" dirty="0"/>
          </a:p>
          <a:p>
            <a:r>
              <a:rPr lang="en-GB" sz="2000" dirty="0"/>
              <a:t>This leads to an optimal acceptance probability</a:t>
            </a:r>
          </a:p>
          <a:p>
            <a:endParaRPr lang="en-GB" sz="2000" dirty="0"/>
          </a:p>
          <a:p>
            <a:r>
              <a:rPr lang="en-GB" sz="2000" dirty="0"/>
              <a:t>Rejection happens when </a:t>
            </a:r>
          </a:p>
          <a:p>
            <a:r>
              <a:rPr lang="en-GB" sz="2000" dirty="0"/>
              <a:t>Highest acceptance chance at each step, guaranteed to converge to minimum if the annealing is slow enough</a:t>
            </a:r>
          </a:p>
          <a:p>
            <a:pPr marL="0" indent="0">
              <a:buNone/>
            </a:pPr>
            <a:endParaRPr lang="en-GB" sz="2000" dirty="0"/>
          </a:p>
        </p:txBody>
      </p:sp>
      <p:pic>
        <p:nvPicPr>
          <p:cNvPr id="4" name="Picture 3"/>
          <p:cNvPicPr>
            <a:picLocks noChangeAspect="1"/>
          </p:cNvPicPr>
          <p:nvPr/>
        </p:nvPicPr>
        <p:blipFill>
          <a:blip r:embed="rId3"/>
          <a:stretch>
            <a:fillRect/>
          </a:stretch>
        </p:blipFill>
        <p:spPr>
          <a:xfrm>
            <a:off x="3523007" y="1523330"/>
            <a:ext cx="1800200" cy="472356"/>
          </a:xfrm>
          <a:prstGeom prst="rect">
            <a:avLst/>
          </a:prstGeom>
        </p:spPr>
      </p:pic>
      <p:pic>
        <p:nvPicPr>
          <p:cNvPr id="5" name="Picture 4"/>
          <p:cNvPicPr>
            <a:picLocks noChangeAspect="1"/>
          </p:cNvPicPr>
          <p:nvPr/>
        </p:nvPicPr>
        <p:blipFill>
          <a:blip r:embed="rId4"/>
          <a:stretch>
            <a:fillRect/>
          </a:stretch>
        </p:blipFill>
        <p:spPr>
          <a:xfrm>
            <a:off x="1686803" y="2278276"/>
            <a:ext cx="5472608" cy="437490"/>
          </a:xfrm>
          <a:prstGeom prst="rect">
            <a:avLst/>
          </a:prstGeom>
        </p:spPr>
      </p:pic>
      <p:pic>
        <p:nvPicPr>
          <p:cNvPr id="6" name="Picture 5"/>
          <p:cNvPicPr>
            <a:picLocks noChangeAspect="1"/>
          </p:cNvPicPr>
          <p:nvPr/>
        </p:nvPicPr>
        <p:blipFill>
          <a:blip r:embed="rId5"/>
          <a:stretch>
            <a:fillRect/>
          </a:stretch>
        </p:blipFill>
        <p:spPr>
          <a:xfrm>
            <a:off x="1794815" y="3058224"/>
            <a:ext cx="5256584" cy="449630"/>
          </a:xfrm>
          <a:prstGeom prst="rect">
            <a:avLst/>
          </a:prstGeom>
        </p:spPr>
      </p:pic>
      <p:pic>
        <p:nvPicPr>
          <p:cNvPr id="7" name="Picture 6"/>
          <p:cNvPicPr>
            <a:picLocks noChangeAspect="1"/>
          </p:cNvPicPr>
          <p:nvPr/>
        </p:nvPicPr>
        <p:blipFill>
          <a:blip r:embed="rId6"/>
          <a:stretch>
            <a:fillRect/>
          </a:stretch>
        </p:blipFill>
        <p:spPr>
          <a:xfrm>
            <a:off x="3923928" y="3433936"/>
            <a:ext cx="2381250" cy="361950"/>
          </a:xfrm>
          <a:prstGeom prst="rect">
            <a:avLst/>
          </a:prstGeom>
        </p:spPr>
      </p:pic>
    </p:spTree>
    <p:extLst>
      <p:ext uri="{BB962C8B-B14F-4D97-AF65-F5344CB8AC3E}">
        <p14:creationId xmlns:p14="http://schemas.microsoft.com/office/powerpoint/2010/main" val="700782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Witness Horizon</a:t>
            </a:r>
          </a:p>
        </p:txBody>
      </p:sp>
      <p:sp>
        <p:nvSpPr>
          <p:cNvPr id="3" name="Content Placeholder 2"/>
          <p:cNvSpPr>
            <a:spLocks noGrp="1"/>
          </p:cNvSpPr>
          <p:nvPr>
            <p:ph idx="1"/>
          </p:nvPr>
        </p:nvSpPr>
        <p:spPr/>
        <p:txBody>
          <a:bodyPr/>
          <a:lstStyle/>
          <a:p>
            <a:r>
              <a:rPr lang="en-GB" sz="2800" dirty="0"/>
              <a:t>Developed by Lanner Ltd. for Witness Horizon</a:t>
            </a:r>
          </a:p>
          <a:p>
            <a:r>
              <a:rPr lang="en-GB" sz="2800" dirty="0"/>
              <a:t>Used via commercial software</a:t>
            </a:r>
          </a:p>
          <a:p>
            <a:r>
              <a:rPr lang="en-GB" sz="2800" dirty="0"/>
              <a:t>Parameters</a:t>
            </a:r>
          </a:p>
          <a:p>
            <a:pPr lvl="1"/>
            <a:r>
              <a:rPr lang="en-GB" sz="2400" dirty="0"/>
              <a:t>Parametric Space</a:t>
            </a:r>
          </a:p>
          <a:p>
            <a:pPr lvl="1"/>
            <a:r>
              <a:rPr lang="en-GB" sz="2400" dirty="0"/>
              <a:t>Maximum Number of Scenarios</a:t>
            </a:r>
          </a:p>
          <a:p>
            <a:pPr lvl="1"/>
            <a:r>
              <a:rPr lang="en-GB" sz="2400" dirty="0"/>
              <a:t>Annealing Schedule</a:t>
            </a:r>
          </a:p>
          <a:p>
            <a:pPr lvl="1"/>
            <a:r>
              <a:rPr lang="en-GB" sz="2400" dirty="0"/>
              <a:t>Option for automatic Annealing Schedule</a:t>
            </a:r>
          </a:p>
        </p:txBody>
      </p:sp>
    </p:spTree>
    <p:extLst>
      <p:ext uri="{BB962C8B-B14F-4D97-AF65-F5344CB8AC3E}">
        <p14:creationId xmlns:p14="http://schemas.microsoft.com/office/powerpoint/2010/main" val="101657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Schedule and Experimental Settings</a:t>
            </a:r>
          </a:p>
        </p:txBody>
      </p:sp>
      <p:sp>
        <p:nvSpPr>
          <p:cNvPr id="3" name="Content Placeholder 2"/>
          <p:cNvSpPr>
            <a:spLocks noGrp="1"/>
          </p:cNvSpPr>
          <p:nvPr>
            <p:ph idx="1"/>
          </p:nvPr>
        </p:nvSpPr>
        <p:spPr/>
        <p:txBody>
          <a:bodyPr/>
          <a:lstStyle/>
          <a:p>
            <a:pPr lvl="1"/>
            <a:r>
              <a:rPr lang="en-GB" dirty="0"/>
              <a:t>Max Scenarios = 3.000</a:t>
            </a:r>
          </a:p>
          <a:p>
            <a:pPr lvl="1"/>
            <a:r>
              <a:rPr lang="en-GB" dirty="0"/>
              <a:t>Potential Solutions = 3.600.000</a:t>
            </a:r>
          </a:p>
          <a:p>
            <a:pPr lvl="1"/>
            <a:r>
              <a:rPr lang="en-GB" dirty="0"/>
              <a:t>Initial T = 20</a:t>
            </a:r>
          </a:p>
          <a:p>
            <a:pPr lvl="1"/>
            <a:r>
              <a:rPr lang="en-GB" dirty="0"/>
              <a:t>150 Temperature drops</a:t>
            </a:r>
          </a:p>
          <a:p>
            <a:pPr lvl="1"/>
            <a:r>
              <a:rPr lang="en-GB" dirty="0"/>
              <a:t>Geometric annealing, </a:t>
            </a:r>
            <a:r>
              <a:rPr lang="el-GR" dirty="0"/>
              <a:t>α</a:t>
            </a:r>
            <a:r>
              <a:rPr lang="en-GB" dirty="0"/>
              <a:t>=0.95</a:t>
            </a:r>
          </a:p>
        </p:txBody>
      </p:sp>
    </p:spTree>
    <p:extLst>
      <p:ext uri="{BB962C8B-B14F-4D97-AF65-F5344CB8AC3E}">
        <p14:creationId xmlns:p14="http://schemas.microsoft.com/office/powerpoint/2010/main" val="506202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Test Problem  - </a:t>
            </a:r>
            <a:r>
              <a:rPr lang="en-GB" sz="3200" dirty="0" err="1"/>
              <a:t>Rosenbrock</a:t>
            </a:r>
            <a:r>
              <a:rPr lang="en-GB" sz="3200" dirty="0"/>
              <a:t> Function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0" y="1131590"/>
            <a:ext cx="4114800" cy="30861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49" y="1347614"/>
            <a:ext cx="4136951" cy="5725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297" y="2139702"/>
            <a:ext cx="2612453" cy="50111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707" y="2925609"/>
            <a:ext cx="3380168" cy="726261"/>
          </a:xfrm>
          <a:prstGeom prst="rect">
            <a:avLst/>
          </a:prstGeom>
        </p:spPr>
      </p:pic>
      <p:pic>
        <p:nvPicPr>
          <p:cNvPr id="3" name="Picture 2"/>
          <p:cNvPicPr>
            <a:picLocks noChangeAspect="1"/>
          </p:cNvPicPr>
          <p:nvPr/>
        </p:nvPicPr>
        <p:blipFill>
          <a:blip r:embed="rId6"/>
          <a:stretch>
            <a:fillRect/>
          </a:stretch>
        </p:blipFill>
        <p:spPr>
          <a:xfrm>
            <a:off x="179512" y="3848096"/>
            <a:ext cx="4642085" cy="529634"/>
          </a:xfrm>
          <a:prstGeom prst="rect">
            <a:avLst/>
          </a:prstGeom>
        </p:spPr>
      </p:pic>
    </p:spTree>
    <p:extLst>
      <p:ext uri="{BB962C8B-B14F-4D97-AF65-F5344CB8AC3E}">
        <p14:creationId xmlns:p14="http://schemas.microsoft.com/office/powerpoint/2010/main" val="280075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Prior Necessary Data</a:t>
            </a:r>
          </a:p>
        </p:txBody>
      </p:sp>
      <p:sp>
        <p:nvSpPr>
          <p:cNvPr id="3" name="Content Placeholder 2"/>
          <p:cNvSpPr>
            <a:spLocks noGrp="1"/>
          </p:cNvSpPr>
          <p:nvPr>
            <p:ph idx="1"/>
          </p:nvPr>
        </p:nvSpPr>
        <p:spPr/>
        <p:txBody>
          <a:bodyPr/>
          <a:lstStyle/>
          <a:p>
            <a:r>
              <a:rPr lang="en-GB" sz="2400" dirty="0"/>
              <a:t>Adaptations needed to reduce the computational effort and make comparison fair</a:t>
            </a:r>
          </a:p>
          <a:p>
            <a:r>
              <a:rPr lang="en-GB" sz="2400" dirty="0"/>
              <a:t>Same number of samples vs. same number of scenarios</a:t>
            </a:r>
          </a:p>
          <a:p>
            <a:endParaRPr lang="en-GB" sz="2400" dirty="0"/>
          </a:p>
          <a:p>
            <a:r>
              <a:rPr lang="en-GB" sz="2400" dirty="0"/>
              <a:t>Sample Mean’s Standard Deviation Scaling:</a:t>
            </a:r>
          </a:p>
          <a:p>
            <a:pPr lvl="1"/>
            <a:endParaRPr lang="en-GB" sz="2000" dirty="0"/>
          </a:p>
        </p:txBody>
      </p:sp>
      <p:pic>
        <p:nvPicPr>
          <p:cNvPr id="4" name="Picture 3"/>
          <p:cNvPicPr>
            <a:picLocks noChangeAspect="1"/>
          </p:cNvPicPr>
          <p:nvPr/>
        </p:nvPicPr>
        <p:blipFill>
          <a:blip r:embed="rId3"/>
          <a:stretch>
            <a:fillRect/>
          </a:stretch>
        </p:blipFill>
        <p:spPr>
          <a:xfrm>
            <a:off x="827584" y="3147814"/>
            <a:ext cx="2851969" cy="1255329"/>
          </a:xfrm>
          <a:prstGeom prst="rect">
            <a:avLst/>
          </a:prstGeom>
        </p:spPr>
      </p:pic>
      <p:pic>
        <p:nvPicPr>
          <p:cNvPr id="6" name="Picture 5"/>
          <p:cNvPicPr>
            <a:picLocks noChangeAspect="1"/>
          </p:cNvPicPr>
          <p:nvPr/>
        </p:nvPicPr>
        <p:blipFill>
          <a:blip r:embed="rId4"/>
          <a:stretch>
            <a:fillRect/>
          </a:stretch>
        </p:blipFill>
        <p:spPr>
          <a:xfrm>
            <a:off x="4139952" y="3519225"/>
            <a:ext cx="1766317" cy="512506"/>
          </a:xfrm>
          <a:prstGeom prst="rect">
            <a:avLst/>
          </a:prstGeom>
        </p:spPr>
      </p:pic>
      <p:cxnSp>
        <p:nvCxnSpPr>
          <p:cNvPr id="8" name="Straight Arrow Connector 7"/>
          <p:cNvCxnSpPr/>
          <p:nvPr/>
        </p:nvCxnSpPr>
        <p:spPr bwMode="auto">
          <a:xfrm>
            <a:off x="6012160" y="3775478"/>
            <a:ext cx="50405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8"/>
          <p:cNvPicPr>
            <a:picLocks noChangeAspect="1"/>
          </p:cNvPicPr>
          <p:nvPr/>
        </p:nvPicPr>
        <p:blipFill>
          <a:blip r:embed="rId5"/>
          <a:stretch>
            <a:fillRect/>
          </a:stretch>
        </p:blipFill>
        <p:spPr>
          <a:xfrm>
            <a:off x="6732240" y="3536332"/>
            <a:ext cx="1934149" cy="478292"/>
          </a:xfrm>
          <a:prstGeom prst="rect">
            <a:avLst/>
          </a:prstGeom>
        </p:spPr>
      </p:pic>
    </p:spTree>
    <p:extLst>
      <p:ext uri="{BB962C8B-B14F-4D97-AF65-F5344CB8AC3E}">
        <p14:creationId xmlns:p14="http://schemas.microsoft.com/office/powerpoint/2010/main" val="1178014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95686"/>
            <a:ext cx="7772400" cy="800100"/>
          </a:xfrm>
        </p:spPr>
        <p:txBody>
          <a:bodyPr/>
          <a:lstStyle/>
          <a:p>
            <a:pPr algn="ctr"/>
            <a:r>
              <a:rPr lang="en-GB" sz="3600" dirty="0"/>
              <a:t>Experimental Results</a:t>
            </a:r>
          </a:p>
        </p:txBody>
      </p:sp>
    </p:spTree>
    <p:extLst>
      <p:ext uri="{BB962C8B-B14F-4D97-AF65-F5344CB8AC3E}">
        <p14:creationId xmlns:p14="http://schemas.microsoft.com/office/powerpoint/2010/main" val="3231656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Experiment: Replication Scaling</a:t>
            </a:r>
          </a:p>
        </p:txBody>
      </p:sp>
      <p:pic>
        <p:nvPicPr>
          <p:cNvPr id="7" name="Picture 6"/>
          <p:cNvPicPr>
            <a:picLocks noChangeAspect="1"/>
          </p:cNvPicPr>
          <p:nvPr/>
        </p:nvPicPr>
        <p:blipFill>
          <a:blip r:embed="rId3"/>
          <a:stretch>
            <a:fillRect/>
          </a:stretch>
        </p:blipFill>
        <p:spPr>
          <a:xfrm>
            <a:off x="323528" y="1135914"/>
            <a:ext cx="4301408" cy="2623554"/>
          </a:xfrm>
          <a:prstGeom prst="rect">
            <a:avLst/>
          </a:prstGeom>
        </p:spPr>
      </p:pic>
      <p:pic>
        <p:nvPicPr>
          <p:cNvPr id="8" name="Picture 7"/>
          <p:cNvPicPr>
            <a:picLocks noChangeAspect="1"/>
          </p:cNvPicPr>
          <p:nvPr/>
        </p:nvPicPr>
        <p:blipFill>
          <a:blip r:embed="rId4"/>
          <a:stretch>
            <a:fillRect/>
          </a:stretch>
        </p:blipFill>
        <p:spPr>
          <a:xfrm>
            <a:off x="4624936" y="1135914"/>
            <a:ext cx="4488579" cy="2725858"/>
          </a:xfrm>
          <a:prstGeom prst="rect">
            <a:avLst/>
          </a:prstGeom>
        </p:spPr>
      </p:pic>
    </p:spTree>
    <p:extLst>
      <p:ext uri="{BB962C8B-B14F-4D97-AF65-F5344CB8AC3E}">
        <p14:creationId xmlns:p14="http://schemas.microsoft.com/office/powerpoint/2010/main" val="3047797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Experiment: Standard Deviation Scaling</a:t>
            </a:r>
          </a:p>
        </p:txBody>
      </p:sp>
      <p:pic>
        <p:nvPicPr>
          <p:cNvPr id="3" name="Picture 2"/>
          <p:cNvPicPr>
            <a:picLocks noChangeAspect="1"/>
          </p:cNvPicPr>
          <p:nvPr/>
        </p:nvPicPr>
        <p:blipFill>
          <a:blip r:embed="rId3"/>
          <a:stretch>
            <a:fillRect/>
          </a:stretch>
        </p:blipFill>
        <p:spPr>
          <a:xfrm>
            <a:off x="4589190" y="1106995"/>
            <a:ext cx="4496901" cy="2749377"/>
          </a:xfrm>
          <a:prstGeom prst="rect">
            <a:avLst/>
          </a:prstGeom>
        </p:spPr>
      </p:pic>
      <p:pic>
        <p:nvPicPr>
          <p:cNvPr id="4" name="Picture 3"/>
          <p:cNvPicPr>
            <a:picLocks noChangeAspect="1"/>
          </p:cNvPicPr>
          <p:nvPr/>
        </p:nvPicPr>
        <p:blipFill>
          <a:blip r:embed="rId4"/>
          <a:stretch>
            <a:fillRect/>
          </a:stretch>
        </p:blipFill>
        <p:spPr>
          <a:xfrm>
            <a:off x="80212" y="1106995"/>
            <a:ext cx="4508978" cy="2749377"/>
          </a:xfrm>
          <a:prstGeom prst="rect">
            <a:avLst/>
          </a:prstGeom>
        </p:spPr>
      </p:pic>
    </p:spTree>
    <p:extLst>
      <p:ext uri="{BB962C8B-B14F-4D97-AF65-F5344CB8AC3E}">
        <p14:creationId xmlns:p14="http://schemas.microsoft.com/office/powerpoint/2010/main" val="4209172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Experiment: Convergence </a:t>
            </a:r>
          </a:p>
        </p:txBody>
      </p:sp>
      <p:pic>
        <p:nvPicPr>
          <p:cNvPr id="6" name="Content Placeholder 5"/>
          <p:cNvPicPr>
            <a:picLocks noGrp="1" noChangeAspect="1"/>
          </p:cNvPicPr>
          <p:nvPr>
            <p:ph idx="1"/>
          </p:nvPr>
        </p:nvPicPr>
        <p:blipFill>
          <a:blip r:embed="rId3"/>
          <a:stretch>
            <a:fillRect/>
          </a:stretch>
        </p:blipFill>
        <p:spPr>
          <a:xfrm>
            <a:off x="4562201" y="1125648"/>
            <a:ext cx="4581799" cy="2746873"/>
          </a:xfrm>
          <a:prstGeom prst="rect">
            <a:avLst/>
          </a:prstGeom>
        </p:spPr>
      </p:pic>
      <p:pic>
        <p:nvPicPr>
          <p:cNvPr id="5" name="Picture 4"/>
          <p:cNvPicPr>
            <a:picLocks noChangeAspect="1"/>
          </p:cNvPicPr>
          <p:nvPr/>
        </p:nvPicPr>
        <p:blipFill>
          <a:blip r:embed="rId4"/>
          <a:stretch>
            <a:fillRect/>
          </a:stretch>
        </p:blipFill>
        <p:spPr>
          <a:xfrm>
            <a:off x="0" y="1125648"/>
            <a:ext cx="4572000" cy="2746873"/>
          </a:xfrm>
          <a:prstGeom prst="rect">
            <a:avLst/>
          </a:prstGeom>
        </p:spPr>
      </p:pic>
    </p:spTree>
    <p:extLst>
      <p:ext uri="{BB962C8B-B14F-4D97-AF65-F5344CB8AC3E}">
        <p14:creationId xmlns:p14="http://schemas.microsoft.com/office/powerpoint/2010/main" val="3040179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Simulation: A new paradigm</a:t>
            </a:r>
          </a:p>
        </p:txBody>
      </p:sp>
      <p:sp>
        <p:nvSpPr>
          <p:cNvPr id="3" name="Content Placeholder 2"/>
          <p:cNvSpPr>
            <a:spLocks noGrp="1"/>
          </p:cNvSpPr>
          <p:nvPr>
            <p:ph idx="1"/>
          </p:nvPr>
        </p:nvSpPr>
        <p:spPr>
          <a:xfrm>
            <a:off x="685800" y="1028700"/>
            <a:ext cx="8242176" cy="3086100"/>
          </a:xfrm>
        </p:spPr>
        <p:txBody>
          <a:bodyPr/>
          <a:lstStyle/>
          <a:p>
            <a:r>
              <a:rPr lang="en-GB" sz="2400" dirty="0"/>
              <a:t>Recent advances in computing power redefined our relation with simulations</a:t>
            </a:r>
          </a:p>
          <a:p>
            <a:r>
              <a:rPr lang="en-GB" sz="2400" dirty="0"/>
              <a:t>We can deal with massive parametric spaces</a:t>
            </a:r>
          </a:p>
          <a:p>
            <a:r>
              <a:rPr lang="en-GB" sz="2400" dirty="0"/>
              <a:t>Applications in EVERYTHING: manufacturing, economics, epidemiology, social science…</a:t>
            </a:r>
          </a:p>
          <a:p>
            <a:r>
              <a:rPr lang="en-GB" sz="2400" dirty="0"/>
              <a:t>First used to analyse</a:t>
            </a:r>
          </a:p>
          <a:p>
            <a:r>
              <a:rPr lang="en-GB" sz="2400" dirty="0"/>
              <a:t>Optimise it!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048" y="2787774"/>
            <a:ext cx="4068239" cy="1656883"/>
          </a:xfrm>
          <a:prstGeom prst="rect">
            <a:avLst/>
          </a:prstGeom>
        </p:spPr>
      </p:pic>
    </p:spTree>
    <p:extLst>
      <p:ext uri="{BB962C8B-B14F-4D97-AF65-F5344CB8AC3E}">
        <p14:creationId xmlns:p14="http://schemas.microsoft.com/office/powerpoint/2010/main" val="435925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Experiment: Solution Generation Strategies</a:t>
            </a:r>
            <a:endParaRPr lang="en-GB" dirty="0"/>
          </a:p>
        </p:txBody>
      </p:sp>
      <p:pic>
        <p:nvPicPr>
          <p:cNvPr id="4" name="Picture 3"/>
          <p:cNvPicPr>
            <a:picLocks noChangeAspect="1"/>
          </p:cNvPicPr>
          <p:nvPr/>
        </p:nvPicPr>
        <p:blipFill>
          <a:blip r:embed="rId3"/>
          <a:stretch>
            <a:fillRect/>
          </a:stretch>
        </p:blipFill>
        <p:spPr>
          <a:xfrm>
            <a:off x="22363" y="1169097"/>
            <a:ext cx="4549637" cy="2731209"/>
          </a:xfrm>
          <a:prstGeom prst="rect">
            <a:avLst/>
          </a:prstGeom>
        </p:spPr>
      </p:pic>
      <p:pic>
        <p:nvPicPr>
          <p:cNvPr id="5" name="Picture 4"/>
          <p:cNvPicPr>
            <a:picLocks noChangeAspect="1"/>
          </p:cNvPicPr>
          <p:nvPr/>
        </p:nvPicPr>
        <p:blipFill>
          <a:blip r:embed="rId4"/>
          <a:stretch>
            <a:fillRect/>
          </a:stretch>
        </p:blipFill>
        <p:spPr>
          <a:xfrm>
            <a:off x="4572000" y="1169098"/>
            <a:ext cx="4544901" cy="2731208"/>
          </a:xfrm>
          <a:prstGeom prst="rect">
            <a:avLst/>
          </a:prstGeom>
        </p:spPr>
      </p:pic>
    </p:spTree>
    <p:extLst>
      <p:ext uri="{BB962C8B-B14F-4D97-AF65-F5344CB8AC3E}">
        <p14:creationId xmlns:p14="http://schemas.microsoft.com/office/powerpoint/2010/main" val="1347144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Noise: Random Fourier Series</a:t>
            </a:r>
            <a:endParaRPr lang="en-GB" dirty="0"/>
          </a:p>
        </p:txBody>
      </p:sp>
      <p:pic>
        <p:nvPicPr>
          <p:cNvPr id="4" name="Picture 3"/>
          <p:cNvPicPr>
            <a:picLocks noChangeAspect="1"/>
          </p:cNvPicPr>
          <p:nvPr/>
        </p:nvPicPr>
        <p:blipFill>
          <a:blip r:embed="rId3"/>
          <a:stretch>
            <a:fillRect/>
          </a:stretch>
        </p:blipFill>
        <p:spPr>
          <a:xfrm>
            <a:off x="539552" y="3126514"/>
            <a:ext cx="8064896" cy="1317444"/>
          </a:xfrm>
          <a:prstGeom prst="rect">
            <a:avLst/>
          </a:prstGeom>
        </p:spPr>
      </p:pic>
      <p:pic>
        <p:nvPicPr>
          <p:cNvPr id="5" name="Picture 4"/>
          <p:cNvPicPr>
            <a:picLocks noChangeAspect="1"/>
          </p:cNvPicPr>
          <p:nvPr/>
        </p:nvPicPr>
        <p:blipFill>
          <a:blip r:embed="rId4"/>
          <a:stretch>
            <a:fillRect/>
          </a:stretch>
        </p:blipFill>
        <p:spPr>
          <a:xfrm>
            <a:off x="311646" y="1858516"/>
            <a:ext cx="4276725" cy="552450"/>
          </a:xfrm>
          <a:prstGeom prst="rect">
            <a:avLst/>
          </a:prstGeom>
        </p:spPr>
      </p:pic>
      <p:pic>
        <p:nvPicPr>
          <p:cNvPr id="6" name="Picture 5"/>
          <p:cNvPicPr>
            <a:picLocks noChangeAspect="1"/>
          </p:cNvPicPr>
          <p:nvPr/>
        </p:nvPicPr>
        <p:blipFill>
          <a:blip r:embed="rId5"/>
          <a:stretch>
            <a:fillRect/>
          </a:stretch>
        </p:blipFill>
        <p:spPr>
          <a:xfrm>
            <a:off x="4644008" y="781920"/>
            <a:ext cx="3532637" cy="2365894"/>
          </a:xfrm>
          <a:prstGeom prst="rect">
            <a:avLst/>
          </a:prstGeom>
        </p:spPr>
      </p:pic>
    </p:spTree>
    <p:extLst>
      <p:ext uri="{BB962C8B-B14F-4D97-AF65-F5344CB8AC3E}">
        <p14:creationId xmlns:p14="http://schemas.microsoft.com/office/powerpoint/2010/main" val="1896714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Experiment: Common Random Numbers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771551"/>
            <a:ext cx="5976664" cy="3758350"/>
          </a:xfrm>
        </p:spPr>
      </p:pic>
    </p:spTree>
    <p:extLst>
      <p:ext uri="{BB962C8B-B14F-4D97-AF65-F5344CB8AC3E}">
        <p14:creationId xmlns:p14="http://schemas.microsoft.com/office/powerpoint/2010/main" val="2075725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Experiment: Common Random Numbers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771549"/>
            <a:ext cx="5976664" cy="3769467"/>
          </a:xfrm>
          <a:prstGeom prst="rect">
            <a:avLst/>
          </a:prstGeom>
        </p:spPr>
      </p:pic>
    </p:spTree>
    <p:extLst>
      <p:ext uri="{BB962C8B-B14F-4D97-AF65-F5344CB8AC3E}">
        <p14:creationId xmlns:p14="http://schemas.microsoft.com/office/powerpoint/2010/main" val="138311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Results Summary</a:t>
            </a:r>
          </a:p>
        </p:txBody>
      </p:sp>
      <p:sp>
        <p:nvSpPr>
          <p:cNvPr id="3" name="Content Placeholder 2"/>
          <p:cNvSpPr>
            <a:spLocks noGrp="1"/>
          </p:cNvSpPr>
          <p:nvPr>
            <p:ph idx="1"/>
          </p:nvPr>
        </p:nvSpPr>
        <p:spPr/>
        <p:txBody>
          <a:bodyPr/>
          <a:lstStyle/>
          <a:p>
            <a:r>
              <a:rPr lang="en-GB" sz="2400" dirty="0"/>
              <a:t>Standard Deviation Scaling methods proven valid</a:t>
            </a:r>
          </a:p>
          <a:p>
            <a:r>
              <a:rPr lang="en-GB" sz="2400" dirty="0"/>
              <a:t>OSA shows better and faster convergence than WH</a:t>
            </a:r>
          </a:p>
          <a:p>
            <a:r>
              <a:rPr lang="en-GB" sz="2400" dirty="0"/>
              <a:t>OSA performs better for all run lengths</a:t>
            </a:r>
          </a:p>
          <a:p>
            <a:r>
              <a:rPr lang="en-GB" sz="2400" dirty="0"/>
              <a:t>Solution proposal strategy in WH does not seem to play on its favour. Lack of data for stronger statement</a:t>
            </a:r>
          </a:p>
          <a:p>
            <a:r>
              <a:rPr lang="en-GB" sz="2400" dirty="0"/>
              <a:t>Common Random Numbers has negative effect in the </a:t>
            </a:r>
            <a:r>
              <a:rPr lang="en-GB" sz="2400" dirty="0" err="1"/>
              <a:t>Rosenbrock</a:t>
            </a:r>
            <a:r>
              <a:rPr lang="en-GB" sz="2400" dirty="0"/>
              <a:t> problem</a:t>
            </a:r>
          </a:p>
          <a:p>
            <a:r>
              <a:rPr lang="en-GB" sz="2400" dirty="0"/>
              <a:t>OSA’s resampling approach discourages fix sample size</a:t>
            </a:r>
          </a:p>
          <a:p>
            <a:endParaRPr lang="en-GB" sz="2400" dirty="0"/>
          </a:p>
          <a:p>
            <a:endParaRPr lang="en-GB" sz="2400" dirty="0"/>
          </a:p>
        </p:txBody>
      </p:sp>
    </p:spTree>
    <p:extLst>
      <p:ext uri="{BB962C8B-B14F-4D97-AF65-F5344CB8AC3E}">
        <p14:creationId xmlns:p14="http://schemas.microsoft.com/office/powerpoint/2010/main" val="353271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Further Work</a:t>
            </a:r>
          </a:p>
        </p:txBody>
      </p:sp>
      <p:sp>
        <p:nvSpPr>
          <p:cNvPr id="3" name="Content Placeholder 2"/>
          <p:cNvSpPr>
            <a:spLocks noGrp="1"/>
          </p:cNvSpPr>
          <p:nvPr>
            <p:ph idx="1"/>
          </p:nvPr>
        </p:nvSpPr>
        <p:spPr/>
        <p:txBody>
          <a:bodyPr/>
          <a:lstStyle/>
          <a:p>
            <a:r>
              <a:rPr lang="en-GB" sz="2400" dirty="0"/>
              <a:t>Lesson Learnt: Do </a:t>
            </a:r>
            <a:r>
              <a:rPr lang="en-GB" sz="2400" u="sng" dirty="0"/>
              <a:t>not</a:t>
            </a:r>
            <a:r>
              <a:rPr lang="en-GB" sz="2400" dirty="0"/>
              <a:t> experiment on commercial software</a:t>
            </a:r>
          </a:p>
          <a:p>
            <a:r>
              <a:rPr lang="en-GB" sz="2400" dirty="0"/>
              <a:t>Complete algorithm / Pseudo-code should be obtained from Lanner Ltd. and implemented externally.</a:t>
            </a:r>
          </a:p>
          <a:p>
            <a:r>
              <a:rPr lang="en-GB" sz="2400" dirty="0"/>
              <a:t>Comparison for acceptance probabilities generation under same energy/temperature ratios.</a:t>
            </a:r>
          </a:p>
          <a:p>
            <a:r>
              <a:rPr lang="en-GB" sz="2400" dirty="0"/>
              <a:t>Extend OSA to work with non-Gaussian noise</a:t>
            </a:r>
          </a:p>
          <a:p>
            <a:r>
              <a:rPr lang="en-GB" sz="2400" dirty="0"/>
              <a:t>Extend OSA to estimate the noise as it runs</a:t>
            </a:r>
          </a:p>
          <a:p>
            <a:endParaRPr lang="en-GB" sz="2400" dirty="0"/>
          </a:p>
        </p:txBody>
      </p:sp>
    </p:spTree>
    <p:extLst>
      <p:ext uri="{BB962C8B-B14F-4D97-AF65-F5344CB8AC3E}">
        <p14:creationId xmlns:p14="http://schemas.microsoft.com/office/powerpoint/2010/main" val="45509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Related Literature</a:t>
            </a:r>
          </a:p>
        </p:txBody>
      </p:sp>
      <p:pic>
        <p:nvPicPr>
          <p:cNvPr id="7" name="Content Placeholder 6"/>
          <p:cNvPicPr>
            <a:picLocks noGrp="1" noChangeAspect="1"/>
          </p:cNvPicPr>
          <p:nvPr>
            <p:ph idx="1"/>
          </p:nvPr>
        </p:nvPicPr>
        <p:blipFill>
          <a:blip r:embed="rId2"/>
          <a:stretch>
            <a:fillRect/>
          </a:stretch>
        </p:blipFill>
        <p:spPr>
          <a:xfrm>
            <a:off x="1317881" y="3986056"/>
            <a:ext cx="5270343" cy="566952"/>
          </a:xfrm>
          <a:prstGeom prst="rect">
            <a:avLst/>
          </a:prstGeom>
        </p:spPr>
      </p:pic>
      <p:pic>
        <p:nvPicPr>
          <p:cNvPr id="5" name="Picture 4"/>
          <p:cNvPicPr>
            <a:picLocks noChangeAspect="1"/>
          </p:cNvPicPr>
          <p:nvPr/>
        </p:nvPicPr>
        <p:blipFill>
          <a:blip r:embed="rId3"/>
          <a:stretch>
            <a:fillRect/>
          </a:stretch>
        </p:blipFill>
        <p:spPr>
          <a:xfrm>
            <a:off x="1331640" y="843558"/>
            <a:ext cx="5184576" cy="2723905"/>
          </a:xfrm>
          <a:prstGeom prst="rect">
            <a:avLst/>
          </a:prstGeom>
        </p:spPr>
      </p:pic>
      <p:pic>
        <p:nvPicPr>
          <p:cNvPr id="6" name="Picture 5"/>
          <p:cNvPicPr>
            <a:picLocks noChangeAspect="1"/>
          </p:cNvPicPr>
          <p:nvPr/>
        </p:nvPicPr>
        <p:blipFill>
          <a:blip r:embed="rId4"/>
          <a:stretch>
            <a:fillRect/>
          </a:stretch>
        </p:blipFill>
        <p:spPr>
          <a:xfrm>
            <a:off x="1331640" y="3592860"/>
            <a:ext cx="5184576" cy="393196"/>
          </a:xfrm>
          <a:prstGeom prst="rect">
            <a:avLst/>
          </a:prstGeom>
        </p:spPr>
      </p:pic>
    </p:spTree>
    <p:extLst>
      <p:ext uri="{BB962C8B-B14F-4D97-AF65-F5344CB8AC3E}">
        <p14:creationId xmlns:p14="http://schemas.microsoft.com/office/powerpoint/2010/main" val="1416539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Acknowledgements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1182086"/>
            <a:ext cx="2762636" cy="6287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041993"/>
            <a:ext cx="1659062" cy="90892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9694" y="2382114"/>
            <a:ext cx="1779662" cy="17796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2355726"/>
            <a:ext cx="1800200" cy="18002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7864" y="2102374"/>
            <a:ext cx="2571750" cy="981075"/>
          </a:xfrm>
          <a:prstGeom prst="rect">
            <a:avLst/>
          </a:prstGeom>
        </p:spPr>
      </p:pic>
    </p:spTree>
    <p:extLst>
      <p:ext uri="{BB962C8B-B14F-4D97-AF65-F5344CB8AC3E}">
        <p14:creationId xmlns:p14="http://schemas.microsoft.com/office/powerpoint/2010/main" val="2774299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95486"/>
            <a:ext cx="7772400" cy="3919314"/>
          </a:xfrm>
        </p:spPr>
        <p:txBody>
          <a:bodyPr/>
          <a:lstStyle/>
          <a:p>
            <a:pPr marL="0" indent="0" algn="ctr">
              <a:buNone/>
            </a:pPr>
            <a:r>
              <a:rPr lang="en-GB" dirty="0"/>
              <a:t>Thank you!</a:t>
            </a:r>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Any questions?</a:t>
            </a:r>
          </a:p>
          <a:p>
            <a:pPr marL="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175" y="864505"/>
            <a:ext cx="1771650" cy="2581275"/>
          </a:xfrm>
          <a:prstGeom prst="rect">
            <a:avLst/>
          </a:prstGeom>
        </p:spPr>
      </p:pic>
    </p:spTree>
    <p:extLst>
      <p:ext uri="{BB962C8B-B14F-4D97-AF65-F5344CB8AC3E}">
        <p14:creationId xmlns:p14="http://schemas.microsoft.com/office/powerpoint/2010/main" val="1139984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Optimisation Via Simulation of a Stochastic Process</a:t>
            </a:r>
          </a:p>
        </p:txBody>
      </p:sp>
      <p:sp>
        <p:nvSpPr>
          <p:cNvPr id="3" name="Content Placeholder 2"/>
          <p:cNvSpPr>
            <a:spLocks noGrp="1"/>
          </p:cNvSpPr>
          <p:nvPr>
            <p:ph idx="1"/>
          </p:nvPr>
        </p:nvSpPr>
        <p:spPr>
          <a:xfrm>
            <a:off x="685800" y="1028700"/>
            <a:ext cx="8350696" cy="3086100"/>
          </a:xfrm>
        </p:spPr>
        <p:txBody>
          <a:bodyPr/>
          <a:lstStyle/>
          <a:p>
            <a:r>
              <a:rPr lang="en-GB" sz="2400" dirty="0"/>
              <a:t>Definition: Optimisation where the evaluation of a solution has to be obtained by running a simulation</a:t>
            </a:r>
          </a:p>
          <a:p>
            <a:pPr lvl="1"/>
            <a:r>
              <a:rPr lang="en-GB" sz="2000" dirty="0"/>
              <a:t> Can be represented as:     min f(x),  x </a:t>
            </a:r>
            <a:r>
              <a:rPr lang="el-GR" sz="2000" dirty="0"/>
              <a:t>ϵ</a:t>
            </a:r>
            <a:r>
              <a:rPr lang="en-GB" sz="2000" dirty="0"/>
              <a:t> </a:t>
            </a:r>
            <a:r>
              <a:rPr lang="el-GR" sz="2000" dirty="0"/>
              <a:t>Θ</a:t>
            </a:r>
            <a:endParaRPr lang="en-GB" sz="2000" dirty="0"/>
          </a:p>
          <a:p>
            <a:pPr lvl="1"/>
            <a:r>
              <a:rPr lang="en-GB" sz="2000" dirty="0"/>
              <a:t>Assigns a performance measure to each parametric point x</a:t>
            </a:r>
          </a:p>
          <a:p>
            <a:pPr lvl="1"/>
            <a:r>
              <a:rPr lang="en-GB" sz="2000" dirty="0"/>
              <a:t>f(x) represents the expected value of a random variable E[X(x,</a:t>
            </a:r>
            <a:r>
              <a:rPr lang="el-GR" sz="2000" dirty="0"/>
              <a:t>ω</a:t>
            </a:r>
            <a:r>
              <a:rPr lang="en-GB" sz="2000" dirty="0"/>
              <a:t>)]</a:t>
            </a:r>
          </a:p>
          <a:p>
            <a:pPr lvl="1"/>
            <a:r>
              <a:rPr lang="en-GB" sz="2000" dirty="0"/>
              <a:t>X(x,</a:t>
            </a:r>
            <a:r>
              <a:rPr lang="el-GR" sz="2000" dirty="0"/>
              <a:t>ω</a:t>
            </a:r>
            <a:r>
              <a:rPr lang="en-GB" sz="2000" dirty="0"/>
              <a:t>) is the sample performance measure</a:t>
            </a:r>
          </a:p>
          <a:p>
            <a:pPr lvl="1"/>
            <a:r>
              <a:rPr lang="en-GB" sz="2000" dirty="0"/>
              <a:t>x is the input variable (parameter)</a:t>
            </a:r>
          </a:p>
          <a:p>
            <a:pPr lvl="1"/>
            <a:r>
              <a:rPr lang="el-GR" sz="2000" dirty="0"/>
              <a:t>ω</a:t>
            </a:r>
            <a:r>
              <a:rPr lang="en-GB" sz="2000" dirty="0"/>
              <a:t> is a sample path (simulation run)</a:t>
            </a:r>
          </a:p>
          <a:p>
            <a:r>
              <a:rPr lang="en-GB" sz="2400" dirty="0"/>
              <a:t>Problems: Uncertainty due to noise or simulation constraints</a:t>
            </a:r>
          </a:p>
        </p:txBody>
      </p:sp>
    </p:spTree>
    <p:extLst>
      <p:ext uri="{BB962C8B-B14F-4D97-AF65-F5344CB8AC3E}">
        <p14:creationId xmlns:p14="http://schemas.microsoft.com/office/powerpoint/2010/main" val="312884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Optimisation Under Noise</a:t>
            </a:r>
          </a:p>
        </p:txBody>
      </p:sp>
      <p:sp>
        <p:nvSpPr>
          <p:cNvPr id="3" name="Content Placeholder 2"/>
          <p:cNvSpPr>
            <a:spLocks noGrp="1"/>
          </p:cNvSpPr>
          <p:nvPr>
            <p:ph idx="1"/>
          </p:nvPr>
        </p:nvSpPr>
        <p:spPr>
          <a:xfrm>
            <a:off x="685800" y="1028700"/>
            <a:ext cx="8278688" cy="3086100"/>
          </a:xfrm>
        </p:spPr>
        <p:txBody>
          <a:bodyPr/>
          <a:lstStyle/>
          <a:p>
            <a:r>
              <a:rPr lang="en-GB" sz="2800" dirty="0"/>
              <a:t>Real world is inconvenient</a:t>
            </a:r>
          </a:p>
          <a:p>
            <a:pPr lvl="1"/>
            <a:r>
              <a:rPr lang="en-GB" sz="2400" dirty="0"/>
              <a:t>Noise in measurements</a:t>
            </a:r>
          </a:p>
          <a:p>
            <a:pPr lvl="1"/>
            <a:r>
              <a:rPr lang="en-GB" sz="2400" dirty="0"/>
              <a:t>Uncertainty in data		    Stochastic Simulations</a:t>
            </a:r>
          </a:p>
          <a:p>
            <a:pPr lvl="1"/>
            <a:r>
              <a:rPr lang="en-GB" sz="2400" dirty="0"/>
              <a:t>High Variability </a:t>
            </a:r>
          </a:p>
          <a:p>
            <a:r>
              <a:rPr lang="en-GB" sz="2800" dirty="0"/>
              <a:t>Consequence: Not always clear what is best, very difficult to compare any two solutions</a:t>
            </a:r>
          </a:p>
          <a:p>
            <a:r>
              <a:rPr lang="en-GB" sz="2800" dirty="0"/>
              <a:t>Need of tools that can deal with noisy processes</a:t>
            </a:r>
          </a:p>
        </p:txBody>
      </p:sp>
      <p:cxnSp>
        <p:nvCxnSpPr>
          <p:cNvPr id="5" name="Straight Arrow Connector 4"/>
          <p:cNvCxnSpPr/>
          <p:nvPr/>
        </p:nvCxnSpPr>
        <p:spPr bwMode="auto">
          <a:xfrm>
            <a:off x="4283968" y="2211710"/>
            <a:ext cx="108012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46023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Stochastic Annealing: What it is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7744" y="1111453"/>
            <a:ext cx="4107849" cy="3086100"/>
          </a:xfrm>
        </p:spPr>
      </p:pic>
    </p:spTree>
    <p:extLst>
      <p:ext uri="{BB962C8B-B14F-4D97-AF65-F5344CB8AC3E}">
        <p14:creationId xmlns:p14="http://schemas.microsoft.com/office/powerpoint/2010/main" val="2568456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Stochastic Annealing: What it is</a:t>
            </a:r>
          </a:p>
        </p:txBody>
      </p:sp>
      <p:sp>
        <p:nvSpPr>
          <p:cNvPr id="3" name="Content Placeholder 2"/>
          <p:cNvSpPr>
            <a:spLocks noGrp="1"/>
          </p:cNvSpPr>
          <p:nvPr>
            <p:ph idx="1"/>
          </p:nvPr>
        </p:nvSpPr>
        <p:spPr/>
        <p:txBody>
          <a:bodyPr/>
          <a:lstStyle/>
          <a:p>
            <a:r>
              <a:rPr lang="en-GB" sz="2400" dirty="0"/>
              <a:t>Greedy algorithms can be stuck in local minima/maxima</a:t>
            </a:r>
          </a:p>
          <a:p>
            <a:r>
              <a:rPr lang="en-GB" sz="2400" dirty="0"/>
              <a:t>Many algorithms depend heavily on initial conditions</a:t>
            </a:r>
          </a:p>
          <a:p>
            <a:endParaRPr lang="en-GB" sz="2400" dirty="0"/>
          </a:p>
          <a:p>
            <a:r>
              <a:rPr lang="en-GB" sz="2400" dirty="0"/>
              <a:t>Approximate optimum</a:t>
            </a:r>
          </a:p>
          <a:p>
            <a:r>
              <a:rPr lang="en-GB" sz="2400" dirty="0"/>
              <a:t>Good on large search space</a:t>
            </a:r>
          </a:p>
          <a:p>
            <a:r>
              <a:rPr lang="en-GB" sz="2400" dirty="0"/>
              <a:t>Good for discrete space</a:t>
            </a:r>
          </a:p>
          <a:p>
            <a:r>
              <a:rPr lang="en-GB" sz="2400" dirty="0"/>
              <a:t>Compromise power/speed</a:t>
            </a:r>
          </a:p>
          <a:p>
            <a:r>
              <a:rPr lang="en-GB" sz="2400" dirty="0"/>
              <a:t>Samples correlated (MCMC)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944496"/>
            <a:ext cx="4427984" cy="2524670"/>
          </a:xfrm>
          <a:prstGeom prst="rect">
            <a:avLst/>
          </a:prstGeom>
        </p:spPr>
      </p:pic>
    </p:spTree>
    <p:extLst>
      <p:ext uri="{BB962C8B-B14F-4D97-AF65-F5344CB8AC3E}">
        <p14:creationId xmlns:p14="http://schemas.microsoft.com/office/powerpoint/2010/main" val="25656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Stochastic Annealing: How it looks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1563638"/>
            <a:ext cx="7603329" cy="2448272"/>
          </a:xfrm>
          <a:prstGeom prst="rect">
            <a:avLst/>
          </a:prstGeom>
        </p:spPr>
      </p:pic>
    </p:spTree>
    <p:extLst>
      <p:ext uri="{BB962C8B-B14F-4D97-AF65-F5344CB8AC3E}">
        <p14:creationId xmlns:p14="http://schemas.microsoft.com/office/powerpoint/2010/main" val="4092800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Stochastic Annealing: How it works</a:t>
            </a:r>
          </a:p>
        </p:txBody>
      </p:sp>
      <p:sp>
        <p:nvSpPr>
          <p:cNvPr id="3" name="Content Placeholder 2"/>
          <p:cNvSpPr>
            <a:spLocks noGrp="1"/>
          </p:cNvSpPr>
          <p:nvPr>
            <p:ph idx="1"/>
          </p:nvPr>
        </p:nvSpPr>
        <p:spPr>
          <a:xfrm>
            <a:off x="976064" y="843558"/>
            <a:ext cx="7772400" cy="3086100"/>
          </a:xfrm>
        </p:spPr>
        <p:txBody>
          <a:bodyPr/>
          <a:lstStyle/>
          <a:p>
            <a:pPr marL="0" indent="0">
              <a:buNone/>
            </a:pPr>
            <a:r>
              <a:rPr lang="en-GB" sz="2800" dirty="0"/>
              <a:t>Kirkpatrick (1983) (adapting Metropolis-Hastings):</a:t>
            </a:r>
          </a:p>
          <a:p>
            <a:pPr>
              <a:buFont typeface="Arial" panose="020B0604020202020204" pitchFamily="34" charset="0"/>
              <a:buChar char="•"/>
            </a:pPr>
            <a:r>
              <a:rPr lang="en-GB" sz="2400" dirty="0"/>
              <a:t>Initial </a:t>
            </a:r>
            <a:r>
              <a:rPr lang="en-GB" sz="2400" dirty="0" err="1"/>
              <a:t>i</a:t>
            </a:r>
            <a:r>
              <a:rPr lang="en-GB" sz="2400" dirty="0"/>
              <a:t> with energy (quality) </a:t>
            </a:r>
          </a:p>
          <a:p>
            <a:pPr>
              <a:buFont typeface="Arial" panose="020B0604020202020204" pitchFamily="34" charset="0"/>
              <a:buChar char="•"/>
            </a:pPr>
            <a:r>
              <a:rPr lang="en-GB" sz="2400" dirty="0"/>
              <a:t>Randomly choose neighbour j with </a:t>
            </a:r>
          </a:p>
          <a:p>
            <a:pPr>
              <a:buFont typeface="Arial" panose="020B0604020202020204" pitchFamily="34" charset="0"/>
              <a:buChar char="•"/>
            </a:pPr>
            <a:r>
              <a:rPr lang="en-GB" sz="2400" dirty="0"/>
              <a:t>Accept change               with probability</a:t>
            </a:r>
          </a:p>
          <a:p>
            <a:pPr>
              <a:buFont typeface="Arial" panose="020B0604020202020204" pitchFamily="34" charset="0"/>
              <a:buChar char="•"/>
            </a:pPr>
            <a:endParaRPr lang="en-GB" sz="2400" dirty="0"/>
          </a:p>
          <a:p>
            <a:pPr>
              <a:buFont typeface="Arial" panose="020B0604020202020204" pitchFamily="34" charset="0"/>
              <a:buChar char="•"/>
            </a:pPr>
            <a:endParaRPr lang="en-GB" sz="2400" dirty="0"/>
          </a:p>
          <a:p>
            <a:pPr>
              <a:buFont typeface="Arial" panose="020B0604020202020204" pitchFamily="34" charset="0"/>
              <a:buChar char="•"/>
            </a:pPr>
            <a:r>
              <a:rPr lang="en-GB" sz="2400" dirty="0"/>
              <a:t>Gradually decrease T according to schedule</a:t>
            </a:r>
          </a:p>
          <a:p>
            <a:pPr lvl="1">
              <a:buFont typeface="Arial" panose="020B0604020202020204" pitchFamily="34" charset="0"/>
              <a:buChar char="•"/>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1755" y="1425673"/>
            <a:ext cx="384341" cy="43596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843" y="1801095"/>
            <a:ext cx="457357" cy="5373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2" y="2338490"/>
            <a:ext cx="818602" cy="4047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688" y="2781401"/>
            <a:ext cx="4248472" cy="773267"/>
          </a:xfrm>
          <a:prstGeom prst="rect">
            <a:avLst/>
          </a:prstGeom>
        </p:spPr>
      </p:pic>
    </p:spTree>
    <p:extLst>
      <p:ext uri="{BB962C8B-B14F-4D97-AF65-F5344CB8AC3E}">
        <p14:creationId xmlns:p14="http://schemas.microsoft.com/office/powerpoint/2010/main" val="2927021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Experimental Terminology</a:t>
            </a:r>
          </a:p>
        </p:txBody>
      </p:sp>
      <p:sp>
        <p:nvSpPr>
          <p:cNvPr id="3" name="Content Placeholder 2"/>
          <p:cNvSpPr>
            <a:spLocks noGrp="1"/>
          </p:cNvSpPr>
          <p:nvPr>
            <p:ph idx="1"/>
          </p:nvPr>
        </p:nvSpPr>
        <p:spPr>
          <a:xfrm>
            <a:off x="685800" y="1059582"/>
            <a:ext cx="7772400" cy="3487266"/>
          </a:xfrm>
        </p:spPr>
        <p:txBody>
          <a:bodyPr/>
          <a:lstStyle/>
          <a:p>
            <a:pPr lvl="1"/>
            <a:r>
              <a:rPr lang="en-GB" dirty="0"/>
              <a:t>Scenario </a:t>
            </a:r>
          </a:p>
          <a:p>
            <a:pPr lvl="1"/>
            <a:r>
              <a:rPr lang="en-GB" dirty="0"/>
              <a:t>Replication </a:t>
            </a:r>
          </a:p>
          <a:p>
            <a:pPr lvl="1"/>
            <a:r>
              <a:rPr lang="en-GB" dirty="0"/>
              <a:t>Run / Repetition</a:t>
            </a:r>
          </a:p>
          <a:p>
            <a:endParaRPr lang="en-GB" dirty="0"/>
          </a:p>
          <a:p>
            <a:pPr lvl="1"/>
            <a:r>
              <a:rPr lang="en-GB" dirty="0"/>
              <a:t>Current Solution</a:t>
            </a:r>
          </a:p>
          <a:p>
            <a:pPr lvl="1"/>
            <a:r>
              <a:rPr lang="en-GB" dirty="0"/>
              <a:t>Best Solution</a:t>
            </a:r>
          </a:p>
          <a:p>
            <a:pPr marL="0" indent="0">
              <a:buNone/>
            </a:pPr>
            <a:endParaRPr lang="en-GB" dirty="0"/>
          </a:p>
        </p:txBody>
      </p:sp>
      <p:pic>
        <p:nvPicPr>
          <p:cNvPr id="6" name="Picture 5"/>
          <p:cNvPicPr>
            <a:picLocks noChangeAspect="1"/>
          </p:cNvPicPr>
          <p:nvPr/>
        </p:nvPicPr>
        <p:blipFill>
          <a:blip r:embed="rId2"/>
          <a:stretch>
            <a:fillRect/>
          </a:stretch>
        </p:blipFill>
        <p:spPr>
          <a:xfrm>
            <a:off x="4067944" y="851756"/>
            <a:ext cx="5004047" cy="3016138"/>
          </a:xfrm>
          <a:prstGeom prst="rect">
            <a:avLst/>
          </a:prstGeom>
        </p:spPr>
      </p:pic>
    </p:spTree>
    <p:extLst>
      <p:ext uri="{BB962C8B-B14F-4D97-AF65-F5344CB8AC3E}">
        <p14:creationId xmlns:p14="http://schemas.microsoft.com/office/powerpoint/2010/main" val="3059571559"/>
      </p:ext>
    </p:extLst>
  </p:cSld>
  <p:clrMapOvr>
    <a:masterClrMapping/>
  </p:clrMapOvr>
</p:sld>
</file>

<file path=ppt/theme/theme1.xml><?xml version="1.0" encoding="utf-8"?>
<a:theme xmlns:a="http://schemas.openxmlformats.org/drawingml/2006/main" name="template_warwick_16-9_skyblue_20oct">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uni_of_warwick_skyblue_16_9_2810</Template>
  <TotalTime>690</TotalTime>
  <Words>1226</Words>
  <Application>Microsoft Office PowerPoint</Application>
  <PresentationFormat>On-screen Show (16:9)</PresentationFormat>
  <Paragraphs>190</Paragraphs>
  <Slides>28</Slides>
  <Notes>19</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28</vt:i4>
      </vt:variant>
    </vt:vector>
  </HeadingPairs>
  <TitlesOfParts>
    <vt:vector size="34" baseType="lpstr">
      <vt:lpstr>Arial</vt:lpstr>
      <vt:lpstr>Calibri</vt:lpstr>
      <vt:lpstr>Times New Roman</vt:lpstr>
      <vt:lpstr>template_warwick_16-9_skyblue_20oct</vt:lpstr>
      <vt:lpstr>1_Custom Design</vt:lpstr>
      <vt:lpstr>Custom Design</vt:lpstr>
      <vt:lpstr>Noisy Simulation Optimisation with Stocahstic Annealing</vt:lpstr>
      <vt:lpstr>Simulation: A new paradigm</vt:lpstr>
      <vt:lpstr>Optimisation Via Simulation of a Stochastic Process</vt:lpstr>
      <vt:lpstr>Optimisation Under Noise</vt:lpstr>
      <vt:lpstr>Stochastic Annealing: What it is</vt:lpstr>
      <vt:lpstr>Stochastic Annealing: What it is</vt:lpstr>
      <vt:lpstr>Stochastic Annealing: How it looks</vt:lpstr>
      <vt:lpstr>Stochastic Annealing: How it works</vt:lpstr>
      <vt:lpstr>Experimental Terminology</vt:lpstr>
      <vt:lpstr>Optimal Stochastic Annealing</vt:lpstr>
      <vt:lpstr>Quick Statistical Mechanics</vt:lpstr>
      <vt:lpstr>Witness Horizon</vt:lpstr>
      <vt:lpstr>Schedule and Experimental Settings</vt:lpstr>
      <vt:lpstr>Test Problem  - Rosenbrock Function</vt:lpstr>
      <vt:lpstr>Prior Necessary Data</vt:lpstr>
      <vt:lpstr>Experimental Results</vt:lpstr>
      <vt:lpstr>Experiment: Replication Scaling</vt:lpstr>
      <vt:lpstr>Experiment: Standard Deviation Scaling</vt:lpstr>
      <vt:lpstr>Experiment: Convergence </vt:lpstr>
      <vt:lpstr>Experiment: Solution Generation Strategies</vt:lpstr>
      <vt:lpstr>Noise: Random Fourier Series</vt:lpstr>
      <vt:lpstr>Experiment: Common Random Numbers</vt:lpstr>
      <vt:lpstr>Experiment: Common Random Numbers</vt:lpstr>
      <vt:lpstr>Results Summary</vt:lpstr>
      <vt:lpstr>Further Work</vt:lpstr>
      <vt:lpstr>Related Literature</vt:lpstr>
      <vt:lpstr>Acknowledgements</vt:lpstr>
      <vt:lpstr>PowerPoint Presentation</vt:lpstr>
    </vt:vector>
  </TitlesOfParts>
  <Company>University of Warwick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Cabrejas Egea, Alvaro</dc:creator>
  <cp:lastModifiedBy>Cabrejas Egea, Alvaro</cp:lastModifiedBy>
  <cp:revision>42</cp:revision>
  <cp:lastPrinted>2001-12-07T16:14:49Z</cp:lastPrinted>
  <dcterms:created xsi:type="dcterms:W3CDTF">2016-09-26T18:04:29Z</dcterms:created>
  <dcterms:modified xsi:type="dcterms:W3CDTF">2016-09-28T13:39:31Z</dcterms:modified>
</cp:coreProperties>
</file>